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85" r:id="rId2"/>
  </p:sldMasterIdLst>
  <p:notesMasterIdLst>
    <p:notesMasterId r:id="rId28"/>
  </p:notesMasterIdLst>
  <p:handoutMasterIdLst>
    <p:handoutMasterId r:id="rId29"/>
  </p:handoutMasterIdLst>
  <p:sldIdLst>
    <p:sldId id="442" r:id="rId3"/>
    <p:sldId id="391" r:id="rId4"/>
    <p:sldId id="373" r:id="rId5"/>
    <p:sldId id="375" r:id="rId6"/>
    <p:sldId id="374" r:id="rId7"/>
    <p:sldId id="443" r:id="rId8"/>
    <p:sldId id="451" r:id="rId9"/>
    <p:sldId id="395" r:id="rId10"/>
    <p:sldId id="430" r:id="rId11"/>
    <p:sldId id="444" r:id="rId12"/>
    <p:sldId id="400" r:id="rId13"/>
    <p:sldId id="452" r:id="rId14"/>
    <p:sldId id="470" r:id="rId15"/>
    <p:sldId id="445" r:id="rId16"/>
    <p:sldId id="456" r:id="rId17"/>
    <p:sldId id="379" r:id="rId18"/>
    <p:sldId id="465" r:id="rId19"/>
    <p:sldId id="467" r:id="rId20"/>
    <p:sldId id="468" r:id="rId21"/>
    <p:sldId id="469" r:id="rId22"/>
    <p:sldId id="459" r:id="rId23"/>
    <p:sldId id="458" r:id="rId24"/>
    <p:sldId id="454" r:id="rId25"/>
    <p:sldId id="455" r:id="rId26"/>
    <p:sldId id="418" r:id="rId2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765"/>
    <a:srgbClr val="A2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65032" autoAdjust="0"/>
  </p:normalViewPr>
  <p:slideViewPr>
    <p:cSldViewPr>
      <p:cViewPr varScale="1">
        <p:scale>
          <a:sx n="60" d="100"/>
          <a:sy n="60" d="100"/>
        </p:scale>
        <p:origin x="18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rgaJudi\AppData\Local\Microsoft\Windows\Temporary%20Internet%20Files\Content.Outlook\UBFBZE4T\HU_PMs_id&#337;sor_20130207_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M%20munkacsoport\besz&#225;mol&#243;%20jelent&#233;s\2014\M&#225;solat%20eredetijeBiomLig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ogs&#233;rt&#233;s\PM10%20Mell&#233;klet%202014%20dec%2031-ig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012447104590128E-2"/>
          <c:y val="0"/>
          <c:w val="0.73906441102694465"/>
          <c:h val="0.98658254384934352"/>
        </c:manualLayout>
      </c:layout>
      <c:pie3DChart>
        <c:varyColors val="1"/>
        <c:ser>
          <c:idx val="0"/>
          <c:order val="0"/>
          <c:tx>
            <c:strRef>
              <c:f>'PM2,5'!$B$4</c:f>
              <c:strCache>
                <c:ptCount val="1"/>
                <c:pt idx="0">
                  <c:v>2011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1.4431321084864392E-2"/>
                  <c:y val="-6.146106736657918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47506561679789E-2"/>
                  <c:y val="-3.2965514727325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242235345581803E-2"/>
                  <c:y val="-3.38378536016331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9041119860017501E-2"/>
                  <c:y val="-3.06481481481481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4"/>
                </a:pPr>
                <a:endParaRPr lang="hu-H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'PM2,5'!$A$5:$A$11</c:f>
              <c:strCache>
                <c:ptCount val="7"/>
                <c:pt idx="0">
                  <c:v>Lakosság</c:v>
                </c:pt>
                <c:pt idx="1">
                  <c:v>Szolgáltatás</c:v>
                </c:pt>
                <c:pt idx="2">
                  <c:v>Közlekedés</c:v>
                </c:pt>
                <c:pt idx="3">
                  <c:v>Erőművek</c:v>
                </c:pt>
                <c:pt idx="4">
                  <c:v>Ipar      fűtésieredetű</c:v>
                </c:pt>
                <c:pt idx="5">
                  <c:v>Ipar   - technológiai</c:v>
                </c:pt>
                <c:pt idx="6">
                  <c:v>Mezőgazdaság</c:v>
                </c:pt>
              </c:strCache>
            </c:strRef>
          </c:cat>
          <c:val>
            <c:numRef>
              <c:f>'PM2,5'!$B$5:$B$11</c:f>
              <c:numCache>
                <c:formatCode>0.000</c:formatCode>
                <c:ptCount val="7"/>
                <c:pt idx="0">
                  <c:v>24.02</c:v>
                </c:pt>
                <c:pt idx="1">
                  <c:v>0.83</c:v>
                </c:pt>
                <c:pt idx="2">
                  <c:v>3.39</c:v>
                </c:pt>
                <c:pt idx="3">
                  <c:v>0.19</c:v>
                </c:pt>
                <c:pt idx="4">
                  <c:v>0.43</c:v>
                </c:pt>
                <c:pt idx="5">
                  <c:v>1.1299999999999999</c:v>
                </c:pt>
                <c:pt idx="6">
                  <c:v>1.04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651">
          <a:noFill/>
        </a:ln>
      </c:spPr>
    </c:plotArea>
    <c:legend>
      <c:legendPos val="r"/>
      <c:layout>
        <c:manualLayout>
          <c:xMode val="edge"/>
          <c:yMode val="edge"/>
          <c:x val="0.74038461538461542"/>
          <c:y val="0.29173166926677069"/>
          <c:w val="0.24893162393162394"/>
          <c:h val="0.41497659906396261"/>
        </c:manualLayout>
      </c:layout>
      <c:overlay val="0"/>
      <c:txPr>
        <a:bodyPr/>
        <a:lstStyle/>
        <a:p>
          <a:pPr>
            <a:defRPr sz="1193"/>
          </a:pPr>
          <a:endParaRPr lang="hu-HU"/>
        </a:p>
      </c:txPr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HU PM</a:t>
            </a:r>
            <a:r>
              <a:rPr lang="hu-HU" baseline="-25000"/>
              <a:t>10</a:t>
            </a:r>
            <a:r>
              <a:rPr lang="hu-HU" baseline="0"/>
              <a:t> (Gg)</a:t>
            </a:r>
            <a:endParaRPr lang="hu-HU"/>
          </a:p>
        </c:rich>
      </c:tx>
      <c:layout>
        <c:manualLayout>
          <c:xMode val="edge"/>
          <c:yMode val="edge"/>
          <c:x val="0.74193661021791224"/>
          <c:y val="0.19452495474359058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[HU_PMs_idősor_20130207_v2.xlsx]HU_PMs_SZUM!$A$16</c:f>
              <c:strCache>
                <c:ptCount val="1"/>
                <c:pt idx="0">
                  <c:v>Energia ipar</c:v>
                </c:pt>
              </c:strCache>
            </c:strRef>
          </c:tx>
          <c:invertIfNegative val="0"/>
          <c:cat>
            <c:numRef>
              <c:f>[HU_PMs_idősor_20130207_v2.xlsx]HU_PMs_SZUM!$B$15:$W$15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[HU_PMs_idősor_20130207_v2.xlsx]HU_PMs_SZUM!$B$16:$W$16</c:f>
              <c:numCache>
                <c:formatCode>0.00</c:formatCode>
                <c:ptCount val="22"/>
                <c:pt idx="0">
                  <c:v>7.9326075529139874</c:v>
                </c:pt>
                <c:pt idx="1">
                  <c:v>7.6250529906302056</c:v>
                </c:pt>
                <c:pt idx="2">
                  <c:v>7.2172214347690389</c:v>
                </c:pt>
                <c:pt idx="3">
                  <c:v>6.797874779253779</c:v>
                </c:pt>
                <c:pt idx="4">
                  <c:v>6.3739872073115507</c:v>
                </c:pt>
                <c:pt idx="5">
                  <c:v>6.2455544802357457</c:v>
                </c:pt>
                <c:pt idx="6">
                  <c:v>5.4947588506266234</c:v>
                </c:pt>
                <c:pt idx="7">
                  <c:v>5.2692675081856155</c:v>
                </c:pt>
                <c:pt idx="8">
                  <c:v>4.9902931150502425</c:v>
                </c:pt>
                <c:pt idx="9">
                  <c:v>4.933575578638365</c:v>
                </c:pt>
                <c:pt idx="10">
                  <c:v>4.8768580422264876</c:v>
                </c:pt>
                <c:pt idx="11">
                  <c:v>4.4951057920289035</c:v>
                </c:pt>
                <c:pt idx="12">
                  <c:v>4.5909999999999993</c:v>
                </c:pt>
                <c:pt idx="13">
                  <c:v>4.6050000000000004</c:v>
                </c:pt>
                <c:pt idx="14">
                  <c:v>3.4969402670000003</c:v>
                </c:pt>
                <c:pt idx="15">
                  <c:v>0.49041947600000002</c:v>
                </c:pt>
                <c:pt idx="16">
                  <c:v>0.23555105000000001</c:v>
                </c:pt>
                <c:pt idx="17">
                  <c:v>0.29466209999999998</c:v>
                </c:pt>
                <c:pt idx="18">
                  <c:v>0.243618069026</c:v>
                </c:pt>
                <c:pt idx="19">
                  <c:v>0.26221168717760002</c:v>
                </c:pt>
                <c:pt idx="20">
                  <c:v>0.62964950568324196</c:v>
                </c:pt>
                <c:pt idx="21">
                  <c:v>0.34298199447644362</c:v>
                </c:pt>
              </c:numCache>
            </c:numRef>
          </c:val>
        </c:ser>
        <c:ser>
          <c:idx val="1"/>
          <c:order val="1"/>
          <c:tx>
            <c:strRef>
              <c:f>[HU_PMs_idősor_20130207_v2.xlsx]HU_PMs_SZUM!$A$17</c:f>
              <c:strCache>
                <c:ptCount val="1"/>
                <c:pt idx="0">
                  <c:v>Ipar</c:v>
                </c:pt>
              </c:strCache>
            </c:strRef>
          </c:tx>
          <c:invertIfNegative val="0"/>
          <c:cat>
            <c:numRef>
              <c:f>[HU_PMs_idősor_20130207_v2.xlsx]HU_PMs_SZUM!$B$15:$W$15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[HU_PMs_idősor_20130207_v2.xlsx]HU_PMs_SZUM!$B$17:$W$17</c:f>
              <c:numCache>
                <c:formatCode>0.00</c:formatCode>
                <c:ptCount val="22"/>
                <c:pt idx="0">
                  <c:v>8.1382229523469576</c:v>
                </c:pt>
                <c:pt idx="1">
                  <c:v>7.822696490060614</c:v>
                </c:pt>
                <c:pt idx="2">
                  <c:v>7.4042938265654916</c:v>
                </c:pt>
                <c:pt idx="3">
                  <c:v>6.9740775888227615</c:v>
                </c:pt>
                <c:pt idx="4">
                  <c:v>6.5392027328332389</c:v>
                </c:pt>
                <c:pt idx="5">
                  <c:v>6.4074409936637684</c:v>
                </c:pt>
                <c:pt idx="6">
                  <c:v>5.6371845320085807</c:v>
                </c:pt>
                <c:pt idx="7">
                  <c:v>5.4058483911030821</c:v>
                </c:pt>
                <c:pt idx="8">
                  <c:v>5.1196429039178053</c:v>
                </c:pt>
                <c:pt idx="9">
                  <c:v>5.0614552331489211</c:v>
                </c:pt>
                <c:pt idx="10">
                  <c:v>5.0032675623800378</c:v>
                </c:pt>
                <c:pt idx="11">
                  <c:v>4.6116201874223766</c:v>
                </c:pt>
                <c:pt idx="12">
                  <c:v>4.71</c:v>
                </c:pt>
                <c:pt idx="13">
                  <c:v>4.153295</c:v>
                </c:pt>
                <c:pt idx="14">
                  <c:v>5.7676614999999982</c:v>
                </c:pt>
                <c:pt idx="15">
                  <c:v>7.9964959790000005</c:v>
                </c:pt>
                <c:pt idx="16">
                  <c:v>7.5281480050000003</c:v>
                </c:pt>
                <c:pt idx="17">
                  <c:v>7.1724989250000002</c:v>
                </c:pt>
                <c:pt idx="18">
                  <c:v>7.6419181500000013</c:v>
                </c:pt>
                <c:pt idx="19">
                  <c:v>8.463405555475001</c:v>
                </c:pt>
                <c:pt idx="20">
                  <c:v>4.5622131258802661</c:v>
                </c:pt>
                <c:pt idx="21">
                  <c:v>4.4870191026380697</c:v>
                </c:pt>
              </c:numCache>
            </c:numRef>
          </c:val>
        </c:ser>
        <c:ser>
          <c:idx val="2"/>
          <c:order val="2"/>
          <c:tx>
            <c:strRef>
              <c:f>[HU_PMs_idősor_20130207_v2.xlsx]HU_PMs_SZUM!$A$18</c:f>
              <c:strCache>
                <c:ptCount val="1"/>
                <c:pt idx="0">
                  <c:v>Közlekedés</c:v>
                </c:pt>
              </c:strCache>
            </c:strRef>
          </c:tx>
          <c:invertIfNegative val="0"/>
          <c:cat>
            <c:numRef>
              <c:f>[HU_PMs_idősor_20130207_v2.xlsx]HU_PMs_SZUM!$B$15:$W$15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[HU_PMs_idősor_20130207_v2.xlsx]HU_PMs_SZUM!$B$18:$W$18</c:f>
              <c:numCache>
                <c:formatCode>0.00</c:formatCode>
                <c:ptCount val="22"/>
                <c:pt idx="0">
                  <c:v>25.382270736725438</c:v>
                </c:pt>
                <c:pt idx="1">
                  <c:v>24.398176526324924</c:v>
                </c:pt>
                <c:pt idx="2">
                  <c:v>23.093222146973901</c:v>
                </c:pt>
                <c:pt idx="3">
                  <c:v>21.751422458557617</c:v>
                </c:pt>
                <c:pt idx="4">
                  <c:v>20.395093024484137</c:v>
                </c:pt>
                <c:pt idx="5">
                  <c:v>19.984141867711411</c:v>
                </c:pt>
                <c:pt idx="6">
                  <c:v>17.581792096646719</c:v>
                </c:pt>
                <c:pt idx="7">
                  <c:v>16.860278739979677</c:v>
                </c:pt>
                <c:pt idx="8">
                  <c:v>15.967633600541946</c:v>
                </c:pt>
                <c:pt idx="9">
                  <c:v>15.786152308908211</c:v>
                </c:pt>
                <c:pt idx="10">
                  <c:v>15.604671017274473</c:v>
                </c:pt>
                <c:pt idx="11">
                  <c:v>14.383163599412892</c:v>
                </c:pt>
                <c:pt idx="12">
                  <c:v>14.69</c:v>
                </c:pt>
                <c:pt idx="13">
                  <c:v>14.69</c:v>
                </c:pt>
                <c:pt idx="14">
                  <c:v>15.616999998999999</c:v>
                </c:pt>
                <c:pt idx="15">
                  <c:v>15.616999998999999</c:v>
                </c:pt>
                <c:pt idx="16">
                  <c:v>16.376999997999999</c:v>
                </c:pt>
                <c:pt idx="17">
                  <c:v>16.376999997999999</c:v>
                </c:pt>
                <c:pt idx="18">
                  <c:v>16.377000000000006</c:v>
                </c:pt>
                <c:pt idx="19">
                  <c:v>15.567951384289653</c:v>
                </c:pt>
                <c:pt idx="20">
                  <c:v>6.5559407915970267</c:v>
                </c:pt>
                <c:pt idx="21">
                  <c:v>5.0021000000000004</c:v>
                </c:pt>
              </c:numCache>
            </c:numRef>
          </c:val>
        </c:ser>
        <c:ser>
          <c:idx val="3"/>
          <c:order val="3"/>
          <c:tx>
            <c:strRef>
              <c:f>[HU_PMs_idősor_20130207_v2.xlsx]HU_PMs_SZUM!$A$19</c:f>
              <c:strCache>
                <c:ptCount val="1"/>
                <c:pt idx="0">
                  <c:v>Háztartások</c:v>
                </c:pt>
              </c:strCache>
            </c:strRef>
          </c:tx>
          <c:invertIfNegative val="0"/>
          <c:cat>
            <c:numRef>
              <c:f>[HU_PMs_idősor_20130207_v2.xlsx]HU_PMs_SZUM!$B$15:$W$15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[HU_PMs_idősor_20130207_v2.xlsx]HU_PMs_SZUM!$B$19:$W$19</c:f>
              <c:numCache>
                <c:formatCode>0.00</c:formatCode>
                <c:ptCount val="22"/>
                <c:pt idx="0">
                  <c:v>27.892852042406986</c:v>
                </c:pt>
                <c:pt idx="1">
                  <c:v>26.811420263067617</c:v>
                </c:pt>
                <c:pt idx="2">
                  <c:v>25.377391771177649</c:v>
                </c:pt>
                <c:pt idx="3">
                  <c:v>23.902873570353684</c:v>
                </c:pt>
                <c:pt idx="4">
                  <c:v>22.412388474761567</c:v>
                </c:pt>
                <c:pt idx="5">
                  <c:v>21.960789800576269</c:v>
                </c:pt>
                <c:pt idx="6">
                  <c:v>19.32082163486508</c:v>
                </c:pt>
                <c:pt idx="7">
                  <c:v>18.527942797787063</c:v>
                </c:pt>
                <c:pt idx="8">
                  <c:v>17.547005392345042</c:v>
                </c:pt>
                <c:pt idx="9">
                  <c:v>17.347573636671562</c:v>
                </c:pt>
                <c:pt idx="10">
                  <c:v>17.148141880998086</c:v>
                </c:pt>
                <c:pt idx="11">
                  <c:v>15.805814158292879</c:v>
                </c:pt>
                <c:pt idx="12">
                  <c:v>16.143000000000001</c:v>
                </c:pt>
                <c:pt idx="13">
                  <c:v>20.016999999999999</c:v>
                </c:pt>
                <c:pt idx="14">
                  <c:v>18.907406000000002</c:v>
                </c:pt>
                <c:pt idx="15">
                  <c:v>16.992526299999998</c:v>
                </c:pt>
                <c:pt idx="16">
                  <c:v>19.274572360000001</c:v>
                </c:pt>
                <c:pt idx="17">
                  <c:v>17.98176003197074</c:v>
                </c:pt>
                <c:pt idx="18">
                  <c:v>16.452834360597016</c:v>
                </c:pt>
                <c:pt idx="19">
                  <c:v>19.412122949805969</c:v>
                </c:pt>
                <c:pt idx="20">
                  <c:v>21.765930880000003</c:v>
                </c:pt>
                <c:pt idx="21">
                  <c:v>24.066056295919999</c:v>
                </c:pt>
              </c:numCache>
            </c:numRef>
          </c:val>
        </c:ser>
        <c:ser>
          <c:idx val="4"/>
          <c:order val="4"/>
          <c:tx>
            <c:strRef>
              <c:f>[HU_PMs_idősor_20130207_v2.xlsx]HU_PMs_SZUM!$A$20</c:f>
              <c:strCache>
                <c:ptCount val="1"/>
                <c:pt idx="0">
                  <c:v>Mezőgazdaság</c:v>
                </c:pt>
              </c:strCache>
            </c:strRef>
          </c:tx>
          <c:invertIfNegative val="0"/>
          <c:cat>
            <c:numRef>
              <c:f>[HU_PMs_idősor_20130207_v2.xlsx]HU_PMs_SZUM!$B$15:$W$15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[HU_PMs_idősor_20130207_v2.xlsx]HU_PMs_SZUM!$B$20:$W$20</c:f>
              <c:numCache>
                <c:formatCode>0.00</c:formatCode>
                <c:ptCount val="22"/>
                <c:pt idx="0">
                  <c:v>16.030085676848856</c:v>
                </c:pt>
                <c:pt idx="1">
                  <c:v>14.830929081052439</c:v>
                </c:pt>
                <c:pt idx="2">
                  <c:v>12.771529188927774</c:v>
                </c:pt>
                <c:pt idx="3">
                  <c:v>11.74072708635579</c:v>
                </c:pt>
                <c:pt idx="4">
                  <c:v>11.844398177320597</c:v>
                </c:pt>
                <c:pt idx="5">
                  <c:v>12.013287392074538</c:v>
                </c:pt>
                <c:pt idx="6">
                  <c:v>11.828720637263972</c:v>
                </c:pt>
                <c:pt idx="7">
                  <c:v>11.682523275391812</c:v>
                </c:pt>
                <c:pt idx="8">
                  <c:v>11.700125866587049</c:v>
                </c:pt>
                <c:pt idx="9">
                  <c:v>11.196404325946023</c:v>
                </c:pt>
                <c:pt idx="10">
                  <c:v>11.193620865092125</c:v>
                </c:pt>
                <c:pt idx="11">
                  <c:v>11.76055274</c:v>
                </c:pt>
                <c:pt idx="12">
                  <c:v>11.851413539999999</c:v>
                </c:pt>
                <c:pt idx="13">
                  <c:v>11.988434460000001</c:v>
                </c:pt>
                <c:pt idx="14">
                  <c:v>11.569973886666666</c:v>
                </c:pt>
                <c:pt idx="15">
                  <c:v>11.150650093333333</c:v>
                </c:pt>
                <c:pt idx="16">
                  <c:v>10.939752973333333</c:v>
                </c:pt>
                <c:pt idx="17">
                  <c:v>11.047785873333332</c:v>
                </c:pt>
                <c:pt idx="18">
                  <c:v>10.877261239999999</c:v>
                </c:pt>
                <c:pt idx="19">
                  <c:v>10.645937270000001</c:v>
                </c:pt>
                <c:pt idx="20">
                  <c:v>10.62812914</c:v>
                </c:pt>
                <c:pt idx="21">
                  <c:v>10.460450379999999</c:v>
                </c:pt>
              </c:numCache>
            </c:numRef>
          </c:val>
        </c:ser>
        <c:ser>
          <c:idx val="5"/>
          <c:order val="5"/>
          <c:tx>
            <c:strRef>
              <c:f>[HU_PMs_idősor_20130207_v2.xlsx]HU_PMs_SZUM!$A$21</c:f>
              <c:strCache>
                <c:ptCount val="1"/>
                <c:pt idx="0">
                  <c:v>egyéb</c:v>
                </c:pt>
              </c:strCache>
            </c:strRef>
          </c:tx>
          <c:invertIfNegative val="0"/>
          <c:cat>
            <c:numRef>
              <c:f>[HU_PMs_idősor_20130207_v2.xlsx]HU_PMs_SZUM!$B$15:$W$15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[HU_PMs_idősor_20130207_v2.xlsx]HU_PMs_SZUM!$B$21:$W$21</c:f>
              <c:numCache>
                <c:formatCode>0.00</c:formatCode>
                <c:ptCount val="22"/>
                <c:pt idx="0">
                  <c:v>7.1723489331618264</c:v>
                </c:pt>
                <c:pt idx="1">
                  <c:v>6.894270303660635</c:v>
                </c:pt>
                <c:pt idx="2">
                  <c:v>6.5255251961939171</c:v>
                </c:pt>
                <c:pt idx="3">
                  <c:v>6.146368592612161</c:v>
                </c:pt>
                <c:pt idx="4">
                  <c:v>5.7631062726095053</c:v>
                </c:pt>
                <c:pt idx="5">
                  <c:v>5.6469824978128029</c:v>
                </c:pt>
                <c:pt idx="6">
                  <c:v>4.9681428858529975</c:v>
                </c:pt>
                <c:pt idx="7">
                  <c:v>4.7642625629445625</c:v>
                </c:pt>
                <c:pt idx="8">
                  <c:v>4.5120249881449705</c:v>
                </c:pt>
                <c:pt idx="9">
                  <c:v>4.4607432426329456</c:v>
                </c:pt>
                <c:pt idx="10">
                  <c:v>4.4094614971209207</c:v>
                </c:pt>
                <c:pt idx="11">
                  <c:v>4.064296262842948</c:v>
                </c:pt>
                <c:pt idx="12">
                  <c:v>4.1509999999999998</c:v>
                </c:pt>
                <c:pt idx="13">
                  <c:v>4.2119999999999997</c:v>
                </c:pt>
                <c:pt idx="14">
                  <c:v>3.6188915440000002</c:v>
                </c:pt>
                <c:pt idx="15">
                  <c:v>2.2601950473999999</c:v>
                </c:pt>
                <c:pt idx="16">
                  <c:v>2.3824106027999998</c:v>
                </c:pt>
                <c:pt idx="17">
                  <c:v>2.3419857047999999</c:v>
                </c:pt>
                <c:pt idx="18">
                  <c:v>2.6778264848000002</c:v>
                </c:pt>
                <c:pt idx="19">
                  <c:v>3.5275336000000004</c:v>
                </c:pt>
                <c:pt idx="20">
                  <c:v>1.7862480835548569</c:v>
                </c:pt>
                <c:pt idx="21">
                  <c:v>1.8688827593999999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5326160"/>
        <c:axId val="175326544"/>
      </c:barChart>
      <c:catAx>
        <c:axId val="17532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hu-HU"/>
          </a:p>
        </c:txPr>
        <c:crossAx val="175326544"/>
        <c:crosses val="autoZero"/>
        <c:auto val="1"/>
        <c:lblAlgn val="ctr"/>
        <c:lblOffset val="100"/>
        <c:noMultiLvlLbl val="0"/>
      </c:catAx>
      <c:valAx>
        <c:axId val="175326544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hu-HU"/>
          </a:p>
        </c:txPr>
        <c:crossAx val="1753261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7654457205588"/>
          <c:y val="0.16395497074493598"/>
          <c:w val="0.85062975408328734"/>
          <c:h val="0.72423295925218645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'Munka2 (2)'!$B$1:$J$1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'Munka2 (2)'!$B$2:$J$2</c:f>
              <c:numCache>
                <c:formatCode>General</c:formatCode>
                <c:ptCount val="9"/>
                <c:pt idx="0">
                  <c:v>18377</c:v>
                </c:pt>
                <c:pt idx="1">
                  <c:v>21704</c:v>
                </c:pt>
                <c:pt idx="2">
                  <c:v>22430</c:v>
                </c:pt>
                <c:pt idx="3">
                  <c:v>19470</c:v>
                </c:pt>
                <c:pt idx="4">
                  <c:v>24338</c:v>
                </c:pt>
                <c:pt idx="5">
                  <c:v>27570</c:v>
                </c:pt>
                <c:pt idx="6">
                  <c:v>30327</c:v>
                </c:pt>
                <c:pt idx="7">
                  <c:v>30327</c:v>
                </c:pt>
                <c:pt idx="8">
                  <c:v>30934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75333896"/>
        <c:axId val="176084752"/>
      </c:barChart>
      <c:catAx>
        <c:axId val="17533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76084752"/>
        <c:crosses val="autoZero"/>
        <c:auto val="1"/>
        <c:lblAlgn val="ctr"/>
        <c:lblOffset val="100"/>
        <c:noMultiLvlLbl val="0"/>
      </c:catAx>
      <c:valAx>
        <c:axId val="17608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75333896"/>
        <c:crosses val="autoZero"/>
        <c:crossBetween val="between"/>
        <c:majorUnit val="5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799345046317E-2"/>
          <c:y val="0.16995228298604756"/>
          <c:w val="0.85062975408328789"/>
          <c:h val="0.72423295925218645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'Munka2 (2)'!$B$1:$J$1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'Munka2 (2)'!$B$26:$J$26</c:f>
              <c:numCache>
                <c:formatCode>General</c:formatCode>
                <c:ptCount val="9"/>
                <c:pt idx="0">
                  <c:v>96</c:v>
                </c:pt>
                <c:pt idx="1">
                  <c:v>115</c:v>
                </c:pt>
                <c:pt idx="2">
                  <c:v>73</c:v>
                </c:pt>
                <c:pt idx="3">
                  <c:v>121</c:v>
                </c:pt>
                <c:pt idx="4">
                  <c:v>130</c:v>
                </c:pt>
                <c:pt idx="5">
                  <c:v>172</c:v>
                </c:pt>
                <c:pt idx="6">
                  <c:v>261</c:v>
                </c:pt>
                <c:pt idx="7">
                  <c:v>363</c:v>
                </c:pt>
                <c:pt idx="8">
                  <c:v>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219543192"/>
        <c:axId val="219543584"/>
      </c:barChart>
      <c:catAx>
        <c:axId val="219543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219543584"/>
        <c:crosses val="autoZero"/>
        <c:auto val="1"/>
        <c:lblAlgn val="ctr"/>
        <c:lblOffset val="100"/>
        <c:noMultiLvlLbl val="0"/>
      </c:catAx>
      <c:valAx>
        <c:axId val="21954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219543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7.0955001106789359E-2"/>
          <c:w val="0.6906924828840838"/>
          <c:h val="0.79102204091958384"/>
        </c:manualLayout>
      </c:layout>
      <c:lineChart>
        <c:grouping val="standard"/>
        <c:varyColors val="0"/>
        <c:ser>
          <c:idx val="0"/>
          <c:order val="0"/>
          <c:tx>
            <c:strRef>
              <c:f>stat!$C$15</c:f>
              <c:strCache>
                <c:ptCount val="1"/>
                <c:pt idx="0">
                  <c:v>éves túllépők aránya %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stat!$B$16:$B$25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stat!$C$16:$C$25</c:f>
              <c:numCache>
                <c:formatCode>General</c:formatCode>
                <c:ptCount val="10"/>
                <c:pt idx="0">
                  <c:v>22.22</c:v>
                </c:pt>
                <c:pt idx="1">
                  <c:v>30.43</c:v>
                </c:pt>
                <c:pt idx="2">
                  <c:v>15.69</c:v>
                </c:pt>
                <c:pt idx="3">
                  <c:v>7.84</c:v>
                </c:pt>
                <c:pt idx="4">
                  <c:v>0</c:v>
                </c:pt>
                <c:pt idx="5">
                  <c:v>2</c:v>
                </c:pt>
                <c:pt idx="6">
                  <c:v>10.199999999999999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stat!$D$15</c:f>
              <c:strCache>
                <c:ptCount val="1"/>
                <c:pt idx="0">
                  <c:v>napi túllépők aránya %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stat!$B$16:$B$25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stat!$D$16:$D$25</c:f>
              <c:numCache>
                <c:formatCode>General</c:formatCode>
                <c:ptCount val="10"/>
                <c:pt idx="0">
                  <c:v>60</c:v>
                </c:pt>
                <c:pt idx="1">
                  <c:v>76</c:v>
                </c:pt>
                <c:pt idx="2">
                  <c:v>41.2</c:v>
                </c:pt>
                <c:pt idx="3">
                  <c:v>47</c:v>
                </c:pt>
                <c:pt idx="4">
                  <c:v>34</c:v>
                </c:pt>
                <c:pt idx="5">
                  <c:v>64</c:v>
                </c:pt>
                <c:pt idx="6">
                  <c:v>81.63</c:v>
                </c:pt>
                <c:pt idx="7">
                  <c:v>35.42</c:v>
                </c:pt>
                <c:pt idx="8">
                  <c:v>22</c:v>
                </c:pt>
                <c:pt idx="9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stat!$E$15</c:f>
              <c:strCache>
                <c:ptCount val="1"/>
                <c:pt idx="0">
                  <c:v>maximális napi túllépésszám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stat!$B$16:$B$25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stat!$E$16:$E$25</c:f>
              <c:numCache>
                <c:formatCode>General</c:formatCode>
                <c:ptCount val="10"/>
                <c:pt idx="0">
                  <c:v>177</c:v>
                </c:pt>
                <c:pt idx="1">
                  <c:v>224</c:v>
                </c:pt>
                <c:pt idx="2">
                  <c:v>117</c:v>
                </c:pt>
                <c:pt idx="3">
                  <c:v>100</c:v>
                </c:pt>
                <c:pt idx="4">
                  <c:v>71</c:v>
                </c:pt>
                <c:pt idx="5">
                  <c:v>108</c:v>
                </c:pt>
                <c:pt idx="6">
                  <c:v>127</c:v>
                </c:pt>
                <c:pt idx="7">
                  <c:v>90</c:v>
                </c:pt>
                <c:pt idx="8">
                  <c:v>76</c:v>
                </c:pt>
                <c:pt idx="9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097488"/>
        <c:axId val="176096384"/>
      </c:lineChart>
      <c:catAx>
        <c:axId val="17609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Georgia" panose="02040502050405020303" pitchFamily="18" charset="0"/>
              </a:defRPr>
            </a:pPr>
            <a:endParaRPr lang="hu-HU"/>
          </a:p>
        </c:txPr>
        <c:crossAx val="176096384"/>
        <c:crosses val="autoZero"/>
        <c:auto val="1"/>
        <c:lblAlgn val="ctr"/>
        <c:lblOffset val="100"/>
        <c:noMultiLvlLbl val="0"/>
      </c:catAx>
      <c:valAx>
        <c:axId val="17609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Georgia" panose="02040502050405020303" pitchFamily="18" charset="0"/>
              </a:defRPr>
            </a:pPr>
            <a:endParaRPr lang="hu-HU"/>
          </a:p>
        </c:txPr>
        <c:crossAx val="17609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80016871281756"/>
          <c:y val="0.22630648578566229"/>
          <c:w val="0.18786783596494883"/>
          <c:h val="0.56737026847547667"/>
        </c:manualLayout>
      </c:layout>
      <c:overlay val="0"/>
      <c:txPr>
        <a:bodyPr/>
        <a:lstStyle/>
        <a:p>
          <a:pPr>
            <a:defRPr sz="1200">
              <a:latin typeface="Georgia" panose="02040502050405020303" pitchFamily="18" charset="0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pPr>
              <a:defRPr/>
            </a:pPr>
            <a:fld id="{AE3D846D-16EA-4774-A2B0-4DE30FA5C243}" type="datetimeFigureOut">
              <a:rPr lang="hu-HU"/>
              <a:pPr>
                <a:defRPr/>
              </a:pPr>
              <a:t>2015.11.17.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81F8B040-03BA-4F01-8428-B634F741DC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42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900897-36EF-4991-82FD-CAAAE55E82F2}" type="datetimeFigureOut">
              <a:rPr lang="hu-HU"/>
              <a:pPr>
                <a:defRPr/>
              </a:pPr>
              <a:t>2015.11.17.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ECC36D-E747-4D4C-B50D-F498267425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3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59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63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917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624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917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69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D16D21-AB84-4315-80D0-B3F1A801E6D0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67235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CD796-6A89-429C-918D-41E83FECDBB4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81037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69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69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6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8979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69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F14C8-FC8F-479C-896D-1D080AD59810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4049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449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72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253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23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D5E9B-6C75-4EB1-A346-F89BBA4094B9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2988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A2B30-CF6D-404F-BDC9-9424B70902D7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0002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D6782-4D2A-4771-B77B-988BC323D82C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1600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15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6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96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CC36D-E747-4D4C-B50D-F49826742573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51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11FD-C231-4A96-A434-1B716286DA16}" type="datetime1">
              <a:rPr lang="hu-HU" smtClean="0"/>
              <a:t>2015.11.17.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68234-84E4-45E5-90A8-855E1EE4D3B4}" type="datetime1">
              <a:rPr lang="hu-HU" smtClean="0"/>
              <a:t>2015.11.17.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6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18F9D-A685-419F-98AC-8998F23DA98F}" type="datetime1">
              <a:rPr lang="hu-HU" smtClean="0"/>
              <a:t>2015.11.17.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616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BD662-E12D-47D5-AD8C-4B9F0B1D90EC}" type="datetime1">
              <a:rPr lang="hu-HU" smtClean="0"/>
              <a:t>2015.11.17.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95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70973-F7B7-4A23-B5E9-0DD505199D5C}" type="datetime1">
              <a:rPr lang="hu-HU" smtClean="0"/>
              <a:t>2015.11.17.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68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CFE67-3E6D-4FE4-B72E-D788D7D11CE3}" type="datetime1">
              <a:rPr lang="hu-HU" smtClean="0"/>
              <a:t>2015.11.17.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57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2F8A3-FDDF-4066-92B4-296530332DD5}" type="datetime1">
              <a:rPr lang="hu-HU" smtClean="0"/>
              <a:t>2015.11.17.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15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295D8-4724-46C1-A342-ABC6E4BC163B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81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2DBF9-4412-41A4-BA33-878F4ACEF49B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35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ABB5-C8B1-4F1E-8929-9DDB2A1E3A70}" type="datetime1">
              <a:rPr lang="hu-HU" smtClean="0"/>
              <a:t>2015.11.17.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A79E-3647-4F40-90D8-50C804A4C42B}" type="datetime1">
              <a:rPr lang="hu-HU" smtClean="0"/>
              <a:t>2015.11.17.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66B8-2931-44E6-AAE2-0C3C0A067578}" type="datetime1">
              <a:rPr lang="hu-HU" smtClean="0"/>
              <a:t>2015.11.17.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8007-492F-498E-A349-EEB4A0369B3D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F1D9-CD94-4EAE-A6EA-6ADA6912B81D}" type="datetime1">
              <a:rPr lang="hu-HU" smtClean="0"/>
              <a:t>2015.11.17.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E9B7-C1B8-436F-816B-E722D9333C11}" type="datetime1">
              <a:rPr lang="hu-HU" smtClean="0"/>
              <a:t>2015.11.17.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6527F-5FC8-401C-8F7C-E03485BA59DB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32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09F41-8FC2-423B-AB76-DBB13096B1B1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9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86A0C-3560-4237-A40B-F6DDD792A4BE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07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g_2_beloldal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AEB54-B8DB-46BC-BD10-1968A9389434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95EAB4-AD39-49CE-9F4F-A95378E30B30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09337C-07E9-4615-9A06-471EDDA62B25}" type="datetime1">
              <a:rPr lang="hu-HU" smtClean="0"/>
              <a:t>2015.11.17.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21249-D870-474B-963F-B367E3DA318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519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pm10.kormany.hu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futsokosan.kormany.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97669" y="3331575"/>
            <a:ext cx="8280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4000" b="1" dirty="0" smtClean="0"/>
              <a:t>PM</a:t>
            </a:r>
            <a:r>
              <a:rPr lang="hu-HU" altLang="hu-HU" sz="4000" b="1" baseline="-25000" dirty="0" smtClean="0"/>
              <a:t>10</a:t>
            </a:r>
            <a:r>
              <a:rPr lang="hu-HU" altLang="hu-HU" sz="4000" b="1" dirty="0" smtClean="0"/>
              <a:t> </a:t>
            </a:r>
            <a:r>
              <a:rPr lang="hu-HU" sz="4000" b="1" dirty="0" smtClean="0"/>
              <a:t>Csökkentési </a:t>
            </a:r>
            <a:r>
              <a:rPr lang="hu-HU" sz="4000" b="1" dirty="0"/>
              <a:t>Program </a:t>
            </a:r>
            <a:r>
              <a:rPr lang="hu-HU" sz="4000" b="1" dirty="0" smtClean="0"/>
              <a:t>Beszámoló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1300" b="1" dirty="0"/>
              <a:t/>
            </a:r>
            <a:br>
              <a:rPr lang="hu-HU" sz="1300" b="1" dirty="0"/>
            </a:br>
            <a:r>
              <a:rPr lang="hu-HU" sz="2800" b="1" dirty="0"/>
              <a:t>OGY Fenntartható Fejlődés Bizottság</a:t>
            </a:r>
            <a:br>
              <a:rPr lang="hu-HU" sz="2800" b="1" dirty="0"/>
            </a:br>
            <a:r>
              <a:rPr lang="hu-HU" sz="2800" dirty="0"/>
              <a:t> </a:t>
            </a:r>
            <a:r>
              <a:rPr lang="hu-HU" sz="2400" dirty="0" smtClean="0"/>
              <a:t>2015. november 11.</a:t>
            </a:r>
            <a:endParaRPr lang="hu-HU" altLang="hu-HU" sz="2400" b="1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37469" y="5301208"/>
            <a:ext cx="6400800" cy="792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400" b="1" dirty="0" smtClean="0"/>
              <a:t>Dr. Rácz András</a:t>
            </a:r>
          </a:p>
          <a:p>
            <a:pPr>
              <a:defRPr/>
            </a:pPr>
            <a:r>
              <a:rPr lang="hu-HU" sz="1800" dirty="0"/>
              <a:t>h</a:t>
            </a:r>
            <a:r>
              <a:rPr lang="hu-HU" sz="1800" dirty="0" smtClean="0"/>
              <a:t>elyettes államtitkár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95736" y="2708275"/>
            <a:ext cx="46085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dirty="0" smtClean="0">
                <a:latin typeface="+mn-lt"/>
                <a:ea typeface="+mj-ea"/>
                <a:cs typeface="Times New Roman" pitchFamily="18" charset="0"/>
              </a:rPr>
              <a:t>Környezetügyért Felelős Helyettes Államtitkárság</a:t>
            </a:r>
            <a:endParaRPr lang="hu-HU" sz="1600" dirty="0">
              <a:latin typeface="+mn-lt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hu-HU" dirty="0"/>
          </a:p>
        </p:txBody>
      </p:sp>
      <p:pic>
        <p:nvPicPr>
          <p:cNvPr id="6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291"/>
            <a:ext cx="2444365" cy="165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0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Lignit felhasználás a lakossági szektorban</a:t>
            </a:r>
            <a:b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(</a:t>
            </a:r>
            <a:r>
              <a:rPr lang="hu-HU" sz="3200" b="1" dirty="0" err="1" smtClean="0">
                <a:solidFill>
                  <a:srgbClr val="A69765"/>
                </a:solidFill>
                <a:cs typeface="Times New Roman" panose="02020603050405020304" pitchFamily="18" charset="0"/>
              </a:rPr>
              <a:t>kt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)</a:t>
            </a:r>
            <a:endParaRPr lang="hu-HU" sz="3200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785093"/>
              </p:ext>
            </p:extLst>
          </p:nvPr>
        </p:nvGraphicFramePr>
        <p:xfrm>
          <a:off x="611560" y="1700808"/>
          <a:ext cx="7776864" cy="473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24326" y="6122042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</a:t>
            </a:r>
            <a:r>
              <a:rPr lang="hu-HU" altLang="hu-HU" sz="1400" b="1" i="1" dirty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OMSZ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84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Szilárd tüzelőanyagok minőségi követelményeit meghatározó jogi szabályozás előkészítése</a:t>
            </a:r>
            <a:endParaRPr lang="hu-HU" sz="3200" b="1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492896"/>
            <a:ext cx="8003232" cy="377728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cs typeface="Times New Roman" panose="02020603050405020304" pitchFamily="18" charset="0"/>
              </a:rPr>
              <a:t>Nem engedélyköteles tüzelőberendezések</a:t>
            </a:r>
          </a:p>
          <a:p>
            <a:r>
              <a:rPr lang="hu-HU" dirty="0" smtClean="0">
                <a:cs typeface="Times New Roman" panose="02020603050405020304" pitchFamily="18" charset="0"/>
              </a:rPr>
              <a:t>150 kW alatt</a:t>
            </a:r>
          </a:p>
          <a:p>
            <a:r>
              <a:rPr lang="hu-HU" dirty="0" smtClean="0">
                <a:cs typeface="Times New Roman" panose="02020603050405020304" pitchFamily="18" charset="0"/>
              </a:rPr>
              <a:t>Lakossági szektor</a:t>
            </a:r>
          </a:p>
          <a:p>
            <a:r>
              <a:rPr lang="hu-HU" dirty="0" smtClean="0">
                <a:cs typeface="Times New Roman" panose="02020603050405020304" pitchFamily="18" charset="0"/>
              </a:rPr>
              <a:t>Tüzelőanyag kéntartalmának + minimális fűtőértékének meghatározása</a:t>
            </a:r>
          </a:p>
          <a:p>
            <a:r>
              <a:rPr lang="hu-HU" dirty="0" smtClean="0">
                <a:cs typeface="Times New Roman" panose="02020603050405020304" pitchFamily="18" charset="0"/>
              </a:rPr>
              <a:t>Kompenzáció kb. 100.000 család számára (3,5-5 Mrd Ft – 376.000 t lignit kiváltása – 270.000 t tűzifával)</a:t>
            </a:r>
            <a:endParaRPr lang="hu-HU" dirty="0">
              <a:cs typeface="Times New Roman" panose="02020603050405020304" pitchFamily="18" charset="0"/>
            </a:endParaRPr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11</a:t>
            </a:fld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A29061"/>
                </a:solidFill>
              </a:rPr>
              <a:t>SZEMLÉLETFORMÁLÁS: honlapok, kiadványok, plakátkampány, leporelló</a:t>
            </a:r>
            <a:endParaRPr lang="hu-HU" sz="3200" dirty="0">
              <a:solidFill>
                <a:srgbClr val="A2906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hlinkClick r:id="rId3"/>
              </a:rPr>
              <a:t>http://pm10.kormany.hu/</a:t>
            </a:r>
            <a:endParaRPr lang="hu-HU" sz="2400" u="sng" dirty="0" smtClean="0"/>
          </a:p>
          <a:p>
            <a:pPr algn="ctr">
              <a:buNone/>
            </a:pPr>
            <a:endParaRPr lang="hu-HU" altLang="hu-HU" sz="2400" u="sng" dirty="0">
              <a:latin typeface="Calibri" pitchFamily="34" charset="0"/>
            </a:endParaRPr>
          </a:p>
          <a:p>
            <a:pPr algn="ctr">
              <a:buNone/>
            </a:pPr>
            <a:endParaRPr lang="hu-HU" altLang="hu-HU" sz="2400" u="sng" dirty="0" smtClean="0">
              <a:latin typeface="Calibri" pitchFamily="34" charset="0"/>
            </a:endParaRPr>
          </a:p>
          <a:p>
            <a:pPr algn="ctr">
              <a:buNone/>
            </a:pPr>
            <a:endParaRPr lang="hu-HU" altLang="hu-HU" sz="2400" u="sng" dirty="0">
              <a:latin typeface="Calibri" pitchFamily="34" charset="0"/>
            </a:endParaRPr>
          </a:p>
          <a:p>
            <a:pPr algn="ctr">
              <a:buNone/>
            </a:pPr>
            <a:endParaRPr lang="hu-HU" altLang="hu-HU" sz="2400" u="sng" dirty="0" smtClean="0">
              <a:latin typeface="Calibri" pitchFamily="34" charset="0"/>
            </a:endParaRPr>
          </a:p>
          <a:p>
            <a:pPr>
              <a:buNone/>
            </a:pPr>
            <a:r>
              <a:rPr lang="hu-HU" altLang="hu-HU" sz="2400" u="sng" dirty="0">
                <a:hlinkClick r:id="rId4"/>
              </a:rPr>
              <a:t>http://futsokosan.kormany.hu</a:t>
            </a:r>
            <a:endParaRPr lang="hu-HU" altLang="hu-HU" sz="2400" u="sng" dirty="0"/>
          </a:p>
          <a:p>
            <a:pPr algn="ctr">
              <a:buNone/>
            </a:pPr>
            <a:endParaRPr lang="hu-HU" altLang="hu-HU" sz="2400" dirty="0">
              <a:latin typeface="Calibri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 b="51952"/>
          <a:stretch>
            <a:fillRect/>
          </a:stretch>
        </p:blipFill>
        <p:spPr bwMode="auto">
          <a:xfrm>
            <a:off x="0" y="2525309"/>
            <a:ext cx="5177790" cy="176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futsokosan.kormany.hu/download/d/cf/b0000/fejle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4159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276475"/>
            <a:ext cx="327818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rtalom hely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801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határértékek</a:t>
            </a:r>
            <a:endParaRPr lang="hu-HU" sz="3200" b="1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3777283"/>
          </a:xfrm>
        </p:spPr>
        <p:txBody>
          <a:bodyPr/>
          <a:lstStyle/>
          <a:p>
            <a:r>
              <a:rPr lang="hu-HU" dirty="0" smtClean="0">
                <a:cs typeface="Times New Roman" panose="02020603050405020304" pitchFamily="18" charset="0"/>
              </a:rPr>
              <a:t>Éves átlag: </a:t>
            </a:r>
            <a:r>
              <a:rPr lang="hu-HU" b="1" dirty="0" smtClean="0">
                <a:cs typeface="Times New Roman" panose="02020603050405020304" pitchFamily="18" charset="0"/>
              </a:rPr>
              <a:t>40 </a:t>
            </a:r>
            <a:r>
              <a:rPr lang="hu-HU" b="1" dirty="0" err="1" smtClean="0">
                <a:cs typeface="Times New Roman" panose="02020603050405020304" pitchFamily="18" charset="0"/>
              </a:rPr>
              <a:t>µg</a:t>
            </a:r>
            <a:r>
              <a:rPr lang="hu-HU" b="1" dirty="0" smtClean="0">
                <a:cs typeface="Times New Roman" panose="02020603050405020304" pitchFamily="18" charset="0"/>
              </a:rPr>
              <a:t>/m</a:t>
            </a:r>
            <a:r>
              <a:rPr lang="hu-HU" b="1" baseline="30000" dirty="0" smtClean="0">
                <a:cs typeface="Times New Roman" panose="02020603050405020304" pitchFamily="18" charset="0"/>
              </a:rPr>
              <a:t>3</a:t>
            </a:r>
            <a:endParaRPr lang="hu-HU" b="1" dirty="0" smtClean="0">
              <a:cs typeface="Times New Roman" panose="02020603050405020304" pitchFamily="18" charset="0"/>
            </a:endParaRPr>
          </a:p>
          <a:p>
            <a:r>
              <a:rPr lang="hu-HU" dirty="0" smtClean="0">
                <a:cs typeface="Times New Roman" panose="02020603050405020304" pitchFamily="18" charset="0"/>
              </a:rPr>
              <a:t>Napi átlag: </a:t>
            </a:r>
            <a:r>
              <a:rPr lang="hu-HU" b="1" dirty="0" smtClean="0">
                <a:cs typeface="Times New Roman" panose="02020603050405020304" pitchFamily="18" charset="0"/>
              </a:rPr>
              <a:t>50 </a:t>
            </a:r>
            <a:r>
              <a:rPr lang="hu-HU" b="1" dirty="0" err="1" smtClean="0">
                <a:cs typeface="Times New Roman" panose="02020603050405020304" pitchFamily="18" charset="0"/>
              </a:rPr>
              <a:t>µg</a:t>
            </a:r>
            <a:r>
              <a:rPr lang="hu-HU" b="1" dirty="0" smtClean="0">
                <a:cs typeface="Times New Roman" panose="02020603050405020304" pitchFamily="18" charset="0"/>
              </a:rPr>
              <a:t>/m</a:t>
            </a:r>
            <a:r>
              <a:rPr lang="hu-HU" b="1" baseline="30000" dirty="0" smtClean="0">
                <a:cs typeface="Times New Roman" panose="02020603050405020304" pitchFamily="18" charset="0"/>
              </a:rPr>
              <a:t>3</a:t>
            </a:r>
            <a:r>
              <a:rPr lang="hu-HU" dirty="0" smtClean="0">
                <a:cs typeface="Times New Roman" panose="02020603050405020304" pitchFamily="18" charset="0"/>
              </a:rPr>
              <a:t>, amely egy évben </a:t>
            </a:r>
            <a:r>
              <a:rPr lang="hu-HU" b="1" dirty="0" smtClean="0">
                <a:cs typeface="Times New Roman" panose="02020603050405020304" pitchFamily="18" charset="0"/>
              </a:rPr>
              <a:t>35 </a:t>
            </a:r>
            <a:r>
              <a:rPr lang="hu-HU" dirty="0" smtClean="0">
                <a:cs typeface="Times New Roman" panose="02020603050405020304" pitchFamily="18" charset="0"/>
              </a:rPr>
              <a:t>alkalomnál többször nem léphető túl </a:t>
            </a:r>
          </a:p>
          <a:p>
            <a:pPr>
              <a:lnSpc>
                <a:spcPct val="80000"/>
              </a:lnSpc>
            </a:pPr>
            <a:endParaRPr lang="hu-HU" dirty="0" smtClean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u-HU" dirty="0" smtClean="0">
                <a:cs typeface="Times New Roman" panose="02020603050405020304" pitchFamily="18" charset="0"/>
              </a:rPr>
              <a:t>Tájékoztatási küszöbérték:	</a:t>
            </a:r>
            <a:r>
              <a:rPr lang="hu-HU" b="1" dirty="0" smtClean="0">
                <a:cs typeface="Times New Roman" panose="02020603050405020304" pitchFamily="18" charset="0"/>
              </a:rPr>
              <a:t>75 </a:t>
            </a:r>
            <a:r>
              <a:rPr lang="hu-HU" b="1" dirty="0" err="1" smtClean="0">
                <a:cs typeface="Times New Roman" panose="02020603050405020304" pitchFamily="18" charset="0"/>
              </a:rPr>
              <a:t>µg</a:t>
            </a:r>
            <a:r>
              <a:rPr lang="hu-HU" b="1" dirty="0" smtClean="0">
                <a:cs typeface="Times New Roman" panose="02020603050405020304" pitchFamily="18" charset="0"/>
              </a:rPr>
              <a:t>/m</a:t>
            </a:r>
            <a:r>
              <a:rPr lang="hu-HU" b="1" baseline="30000" dirty="0" smtClean="0">
                <a:cs typeface="Times New Roman" panose="02020603050405020304" pitchFamily="18" charset="0"/>
              </a:rPr>
              <a:t>3</a:t>
            </a:r>
            <a:endParaRPr lang="en-GB" b="1" dirty="0" smtClean="0">
              <a:cs typeface="Times New Roman" panose="02020603050405020304" pitchFamily="18" charset="0"/>
            </a:endParaRPr>
          </a:p>
          <a:p>
            <a:r>
              <a:rPr lang="hu-HU" dirty="0" smtClean="0">
                <a:cs typeface="Times New Roman" panose="02020603050405020304" pitchFamily="18" charset="0"/>
              </a:rPr>
              <a:t>Riasztási küszöbérték:		</a:t>
            </a:r>
            <a:r>
              <a:rPr lang="hu-HU" b="1" dirty="0" smtClean="0">
                <a:cs typeface="Times New Roman" panose="02020603050405020304" pitchFamily="18" charset="0"/>
              </a:rPr>
              <a:t>100 </a:t>
            </a:r>
            <a:r>
              <a:rPr lang="hu-HU" b="1" dirty="0" err="1" smtClean="0">
                <a:cs typeface="Times New Roman" panose="02020603050405020304" pitchFamily="18" charset="0"/>
              </a:rPr>
              <a:t>µg</a:t>
            </a:r>
            <a:r>
              <a:rPr lang="hu-HU" b="1" dirty="0" smtClean="0">
                <a:cs typeface="Times New Roman" panose="02020603050405020304" pitchFamily="18" charset="0"/>
              </a:rPr>
              <a:t>/m</a:t>
            </a:r>
            <a:r>
              <a:rPr lang="hu-HU" b="1" baseline="30000" dirty="0" smtClean="0">
                <a:cs typeface="Times New Roman" panose="02020603050405020304" pitchFamily="18" charset="0"/>
              </a:rPr>
              <a:t>3</a:t>
            </a:r>
            <a:endParaRPr lang="hu-HU" b="1" dirty="0">
              <a:cs typeface="Times New Roman" panose="02020603050405020304" pitchFamily="18" charset="0"/>
            </a:endParaRPr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393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A69765"/>
                </a:solidFill>
                <a:cs typeface="Times New Roman" panose="02020603050405020304" pitchFamily="18" charset="0"/>
              </a:rPr>
              <a:t>határértékeket túllépő állomások 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statisztikája</a:t>
            </a:r>
            <a:endParaRPr lang="hu-HU" sz="3200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609760"/>
              </p:ext>
            </p:extLst>
          </p:nvPr>
        </p:nvGraphicFramePr>
        <p:xfrm>
          <a:off x="539552" y="1772816"/>
          <a:ext cx="8208912" cy="460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577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779" y="1412776"/>
            <a:ext cx="6264820" cy="504055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Kötelezettségszegési eljárás</a:t>
            </a:r>
            <a:endParaRPr lang="en-GB" sz="3200" b="1" dirty="0" smtClean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21459" y="2501423"/>
            <a:ext cx="7327912" cy="4095929"/>
          </a:xfrm>
        </p:spPr>
        <p:txBody>
          <a:bodyPr>
            <a:normAutofit/>
          </a:bodyPr>
          <a:lstStyle/>
          <a:p>
            <a:pPr marL="3175" indent="-3175">
              <a:lnSpc>
                <a:spcPct val="150000"/>
              </a:lnSpc>
              <a:buFont typeface="Arial" charset="0"/>
              <a:buNone/>
              <a:defRPr/>
            </a:pPr>
            <a:endParaRPr lang="hu-HU" sz="1100" dirty="0" smtClean="0">
              <a:latin typeface="+mj-lt"/>
              <a:sym typeface="Wingdings"/>
            </a:endParaRPr>
          </a:p>
          <a:p>
            <a:pPr marL="3175" indent="-3175">
              <a:lnSpc>
                <a:spcPct val="130000"/>
              </a:lnSpc>
              <a:buFont typeface="Arial" charset="0"/>
              <a:buNone/>
              <a:defRPr/>
            </a:pPr>
            <a:r>
              <a:rPr lang="hu-HU" sz="2400" dirty="0" smtClean="0">
                <a:latin typeface="+mj-lt"/>
                <a:sym typeface="Wingdings"/>
              </a:rPr>
              <a:t> </a:t>
            </a:r>
            <a:r>
              <a:rPr lang="hu-HU" sz="2400" dirty="0" smtClean="0">
                <a:latin typeface="+mj-lt"/>
              </a:rPr>
              <a:t>Budapest és agglomeráció,</a:t>
            </a:r>
            <a:r>
              <a:rPr lang="hu-HU" sz="2400" dirty="0" smtClean="0">
                <a:latin typeface="+mj-lt"/>
                <a:sym typeface="Wingdings"/>
              </a:rPr>
              <a:t> </a:t>
            </a:r>
            <a:r>
              <a:rPr lang="hu-HU" sz="2400" dirty="0" smtClean="0">
                <a:latin typeface="+mj-lt"/>
              </a:rPr>
              <a:t> Sajó-völgye,                      </a:t>
            </a:r>
            <a:r>
              <a:rPr lang="hu-HU" sz="2400" dirty="0" smtClean="0">
                <a:latin typeface="+mj-lt"/>
                <a:sym typeface="Wingdings"/>
              </a:rPr>
              <a:t> </a:t>
            </a:r>
            <a:r>
              <a:rPr lang="hu-HU" sz="2400" dirty="0" smtClean="0">
                <a:latin typeface="+mj-lt"/>
              </a:rPr>
              <a:t>Szeged, </a:t>
            </a:r>
            <a:r>
              <a:rPr lang="hu-HU" sz="2400" dirty="0" smtClean="0">
                <a:latin typeface="+mj-lt"/>
                <a:sym typeface="Wingdings"/>
              </a:rPr>
              <a:t> </a:t>
            </a:r>
            <a:r>
              <a:rPr lang="hu-HU" sz="2400" dirty="0" smtClean="0">
                <a:latin typeface="+mj-lt"/>
              </a:rPr>
              <a:t>Nyíregyháza,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dirty="0" smtClean="0">
                <a:latin typeface="+mj-lt"/>
                <a:sym typeface="Wingdings"/>
              </a:rPr>
              <a:t> </a:t>
            </a:r>
            <a:r>
              <a:rPr lang="hu-HU" sz="2400" dirty="0" smtClean="0">
                <a:latin typeface="+mj-lt"/>
              </a:rPr>
              <a:t>Győr-Mosonmagyaróvár,     </a:t>
            </a:r>
            <a:r>
              <a:rPr lang="hu-HU" sz="2400" dirty="0" smtClean="0">
                <a:latin typeface="+mj-lt"/>
                <a:sym typeface="Wingdings"/>
              </a:rPr>
              <a:t> </a:t>
            </a:r>
            <a:r>
              <a:rPr lang="hu-HU" sz="2400" dirty="0" err="1" smtClean="0">
                <a:latin typeface="+mj-lt"/>
              </a:rPr>
              <a:t>Komárom-Tatabánya-Esztergom</a:t>
            </a:r>
            <a:r>
              <a:rPr lang="hu-HU" sz="2400" dirty="0" smtClean="0">
                <a:latin typeface="+mj-lt"/>
              </a:rPr>
              <a:t> és </a:t>
            </a:r>
            <a:r>
              <a:rPr lang="hu-HU" sz="2400" dirty="0">
                <a:latin typeface="+mj-lt"/>
                <a:sym typeface="Wingdings"/>
              </a:rPr>
              <a:t> </a:t>
            </a:r>
            <a:r>
              <a:rPr lang="hu-HU" sz="2400" dirty="0" smtClean="0">
                <a:latin typeface="+mj-lt"/>
              </a:rPr>
              <a:t>Pécs térsége </a:t>
            </a:r>
            <a:r>
              <a:rPr lang="hu-HU" sz="2400" dirty="0">
                <a:latin typeface="+mj-lt"/>
              </a:rPr>
              <a:t>zónákra</a:t>
            </a:r>
            <a:endParaRPr lang="hu-HU" sz="2400" dirty="0" smtClean="0">
              <a:latin typeface="+mj-lt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latin typeface="+mj-lt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hu-HU" sz="2000" u="sng" dirty="0" smtClean="0">
                <a:latin typeface="+mj-lt"/>
              </a:rPr>
              <a:t>Probléma</a:t>
            </a:r>
            <a:r>
              <a:rPr lang="hu-HU" sz="2000" dirty="0" smtClean="0">
                <a:latin typeface="+mj-lt"/>
              </a:rPr>
              <a:t>: maximális napi érték túllépése 35 alkalom felett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hu-HU" sz="2000" dirty="0" smtClean="0">
                <a:latin typeface="+mj-lt"/>
              </a:rPr>
              <a:t>17 tagállam nem tudta teljesíteni az EU-ban.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hu-HU" sz="1200" dirty="0">
              <a:latin typeface="+mj-lt"/>
            </a:endParaRPr>
          </a:p>
          <a:p>
            <a:pPr algn="r">
              <a:lnSpc>
                <a:spcPct val="80000"/>
              </a:lnSpc>
              <a:buFont typeface="Arial" charset="0"/>
              <a:buNone/>
              <a:defRPr/>
            </a:pPr>
            <a:endParaRPr lang="hu-HU" sz="2400" b="1" dirty="0">
              <a:latin typeface="+mj-lt"/>
            </a:endParaRPr>
          </a:p>
          <a:p>
            <a:pPr algn="r">
              <a:lnSpc>
                <a:spcPct val="80000"/>
              </a:lnSpc>
              <a:buFont typeface="Arial" charset="0"/>
              <a:buNone/>
              <a:defRPr/>
            </a:pPr>
            <a:r>
              <a:rPr lang="hu-HU" sz="2400" b="1" dirty="0" smtClean="0">
                <a:latin typeface="+mj-lt"/>
              </a:rPr>
              <a:t>A kötelezettségszegési eljárás bírósági szakasz előtt van</a:t>
            </a:r>
            <a:r>
              <a:rPr lang="hu-HU" sz="2400" dirty="0" smtClean="0">
                <a:latin typeface="+mj-lt"/>
              </a:rPr>
              <a:t>.</a:t>
            </a:r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15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55007" y="2132856"/>
            <a:ext cx="7794364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hu-HU" sz="2400" b="1" dirty="0">
                <a:latin typeface="+mj-lt"/>
              </a:rPr>
              <a:t>PM</a:t>
            </a:r>
            <a:r>
              <a:rPr lang="hu-HU" sz="2400" b="1" baseline="-25000" dirty="0">
                <a:latin typeface="+mj-lt"/>
              </a:rPr>
              <a:t>10</a:t>
            </a:r>
            <a:r>
              <a:rPr lang="hu-HU" sz="2400" b="1" dirty="0">
                <a:latin typeface="+mj-lt"/>
              </a:rPr>
              <a:t> határérték túllépés miatt </a:t>
            </a:r>
            <a:r>
              <a:rPr lang="hu-HU" sz="2400" dirty="0">
                <a:latin typeface="+mj-lt"/>
              </a:rPr>
              <a:t>(2008)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317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268760"/>
            <a:ext cx="5040313" cy="720725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latin typeface="+mn-lt"/>
                <a:cs typeface="Times New Roman" panose="02020603050405020304" pitchFamily="18" charset="0"/>
              </a:rPr>
              <a:t>PM</a:t>
            </a:r>
            <a:r>
              <a:rPr lang="hu-HU" sz="3200" b="1" baseline="-25000" dirty="0" smtClean="0">
                <a:solidFill>
                  <a:srgbClr val="A69765"/>
                </a:solidFill>
                <a:latin typeface="+mn-lt"/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latin typeface="+mn-lt"/>
                <a:cs typeface="Times New Roman" panose="02020603050405020304" pitchFamily="18" charset="0"/>
              </a:rPr>
              <a:t> csökkentési program</a:t>
            </a:r>
            <a:endParaRPr lang="en-GB" sz="3200" b="1" dirty="0" smtClean="0">
              <a:solidFill>
                <a:srgbClr val="A6976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08912" cy="4238625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hu-HU" sz="2400" dirty="0" smtClean="0"/>
              <a:t>A Kormány </a:t>
            </a:r>
            <a:r>
              <a:rPr lang="hu-HU" sz="2400" dirty="0" smtClean="0">
                <a:cs typeface="Arial" charset="0"/>
              </a:rPr>
              <a:t>1330/2011. (X.12.) határozatával elfogadta a „kisméretű szálló por (PM</a:t>
            </a:r>
            <a:r>
              <a:rPr lang="hu-HU" sz="2400" baseline="-25000" dirty="0" smtClean="0">
                <a:cs typeface="Arial" charset="0"/>
              </a:rPr>
              <a:t>10</a:t>
            </a:r>
            <a:r>
              <a:rPr lang="hu-HU" sz="2400" dirty="0" smtClean="0">
                <a:cs typeface="Arial" charset="0"/>
              </a:rPr>
              <a:t>) csökkentés ágazatközi intézkedési programját”, melyben konkrét intézkedések fogalmazódtak meg több területen:</a:t>
            </a:r>
          </a:p>
          <a:p>
            <a:pPr marL="0" indent="0">
              <a:lnSpc>
                <a:spcPct val="80000"/>
              </a:lnSpc>
              <a:buNone/>
            </a:pPr>
            <a:endParaRPr lang="hu-HU" sz="24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400" dirty="0" smtClean="0">
                <a:cs typeface="Arial" charset="0"/>
              </a:rPr>
              <a:t>Közlekedés</a:t>
            </a:r>
          </a:p>
          <a:p>
            <a:pPr>
              <a:lnSpc>
                <a:spcPct val="80000"/>
              </a:lnSpc>
            </a:pPr>
            <a:r>
              <a:rPr lang="hu-HU" sz="2400" dirty="0" smtClean="0">
                <a:cs typeface="Arial" charset="0"/>
              </a:rPr>
              <a:t>Ipar</a:t>
            </a:r>
          </a:p>
          <a:p>
            <a:pPr>
              <a:lnSpc>
                <a:spcPct val="80000"/>
              </a:lnSpc>
            </a:pPr>
            <a:r>
              <a:rPr lang="hu-HU" sz="2400" dirty="0" smtClean="0">
                <a:cs typeface="Arial" charset="0"/>
              </a:rPr>
              <a:t>Mezőgazdaság</a:t>
            </a:r>
          </a:p>
          <a:p>
            <a:pPr>
              <a:lnSpc>
                <a:spcPct val="80000"/>
              </a:lnSpc>
            </a:pPr>
            <a:r>
              <a:rPr lang="hu-HU" sz="2400" dirty="0" smtClean="0">
                <a:cs typeface="Arial" charset="0"/>
              </a:rPr>
              <a:t>Lakossági szektor</a:t>
            </a:r>
          </a:p>
          <a:p>
            <a:pPr>
              <a:lnSpc>
                <a:spcPct val="80000"/>
              </a:lnSpc>
            </a:pPr>
            <a:r>
              <a:rPr lang="hu-HU" sz="2400" dirty="0" smtClean="0">
                <a:cs typeface="Arial" charset="0"/>
              </a:rPr>
              <a:t>Horizontális intézkedések</a:t>
            </a:r>
          </a:p>
          <a:p>
            <a:pPr>
              <a:lnSpc>
                <a:spcPct val="80000"/>
              </a:lnSpc>
            </a:pPr>
            <a:endParaRPr lang="hu-HU" sz="24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GB" sz="2400" dirty="0" smtClean="0"/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16</a:t>
            </a:fld>
            <a:endParaRPr lang="hu-HU"/>
          </a:p>
        </p:txBody>
      </p:sp>
      <p:sp>
        <p:nvSpPr>
          <p:cNvPr id="6" name="Alcím 4"/>
          <p:cNvSpPr txBox="1">
            <a:spLocks/>
          </p:cNvSpPr>
          <p:nvPr/>
        </p:nvSpPr>
        <p:spPr>
          <a:xfrm>
            <a:off x="4452189" y="3645024"/>
            <a:ext cx="4320530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4000"/>
              </a:lnSpc>
              <a:spcAft>
                <a:spcPts val="0"/>
              </a:spcAft>
              <a:buNone/>
            </a:pPr>
            <a:r>
              <a:rPr lang="hu-HU" sz="2400" dirty="0" smtClean="0">
                <a:latin typeface="Calibri" pitchFamily="34" charset="0"/>
                <a:cs typeface="Arial" charset="0"/>
              </a:rPr>
              <a:t>Az PM csökkentési programban foglalt intézkedések megvalósításával a </a:t>
            </a:r>
            <a:r>
              <a:rPr lang="hu-HU" sz="2400" b="1" dirty="0" smtClean="0">
                <a:latin typeface="Calibri" pitchFamily="34" charset="0"/>
                <a:cs typeface="Arial" charset="0"/>
              </a:rPr>
              <a:t>PM</a:t>
            </a:r>
            <a:r>
              <a:rPr lang="hu-HU" sz="2400" b="1" baseline="-25000" dirty="0" smtClean="0">
                <a:latin typeface="Calibri" pitchFamily="34" charset="0"/>
                <a:cs typeface="Arial" charset="0"/>
              </a:rPr>
              <a:t>10</a:t>
            </a:r>
            <a:r>
              <a:rPr lang="hu-HU" sz="2400" b="1" dirty="0" smtClean="0">
                <a:latin typeface="Calibri" pitchFamily="34" charset="0"/>
                <a:cs typeface="Arial" charset="0"/>
              </a:rPr>
              <a:t> </a:t>
            </a:r>
            <a:r>
              <a:rPr lang="hu-HU" sz="2400" b="1" u="sng" dirty="0" smtClean="0">
                <a:latin typeface="Calibri" pitchFamily="34" charset="0"/>
                <a:cs typeface="Arial" charset="0"/>
              </a:rPr>
              <a:t>kibocsátás</a:t>
            </a:r>
            <a:r>
              <a:rPr lang="hu-HU" sz="2400" b="1" dirty="0" smtClean="0">
                <a:latin typeface="Calibri" pitchFamily="34" charset="0"/>
                <a:cs typeface="Arial" charset="0"/>
              </a:rPr>
              <a:t> 10-15%-kal csökkenthető</a:t>
            </a:r>
            <a:r>
              <a:rPr lang="hu-HU" sz="2400" dirty="0" smtClean="0">
                <a:latin typeface="Calibri" pitchFamily="34" charset="0"/>
                <a:cs typeface="Arial" charset="0"/>
              </a:rPr>
              <a:t>. </a:t>
            </a:r>
          </a:p>
          <a:p>
            <a:pPr marL="0" indent="0" algn="just" fontAlgn="auto">
              <a:lnSpc>
                <a:spcPct val="114000"/>
              </a:lnSpc>
              <a:spcAft>
                <a:spcPts val="0"/>
              </a:spcAft>
              <a:buNone/>
            </a:pPr>
            <a:r>
              <a:rPr lang="hu-HU" sz="2400" dirty="0" smtClean="0">
                <a:latin typeface="Calibri" pitchFamily="34" charset="0"/>
                <a:cs typeface="Arial" charset="0"/>
              </a:rPr>
              <a:t>Nemzetközi tanulmányokat figyelembe véve megállapítható, hogy ilyen mértékű kibocsátás csökkenés eredményeképpen </a:t>
            </a:r>
            <a:r>
              <a:rPr lang="hu-HU" sz="2400" b="1" dirty="0" smtClean="0">
                <a:latin typeface="Calibri" pitchFamily="34" charset="0"/>
                <a:cs typeface="Arial" charset="0"/>
              </a:rPr>
              <a:t>átlagosan 10-20%-os PM</a:t>
            </a:r>
            <a:r>
              <a:rPr lang="hu-HU" sz="2400" b="1" baseline="-25000" dirty="0" smtClean="0">
                <a:latin typeface="Calibri" pitchFamily="34" charset="0"/>
                <a:cs typeface="Arial" charset="0"/>
              </a:rPr>
              <a:t>10</a:t>
            </a:r>
            <a:r>
              <a:rPr lang="hu-HU" sz="2400" b="1" dirty="0" smtClean="0">
                <a:latin typeface="Calibri" pitchFamily="34" charset="0"/>
                <a:cs typeface="Arial" charset="0"/>
              </a:rPr>
              <a:t> </a:t>
            </a:r>
            <a:r>
              <a:rPr lang="hu-HU" sz="2400" b="1" u="sng" dirty="0" smtClean="0">
                <a:latin typeface="Calibri" pitchFamily="34" charset="0"/>
                <a:cs typeface="Arial" charset="0"/>
              </a:rPr>
              <a:t>koncentráció</a:t>
            </a:r>
            <a:r>
              <a:rPr lang="hu-HU" sz="2400" b="1" dirty="0" smtClean="0">
                <a:latin typeface="Calibri" pitchFamily="34" charset="0"/>
                <a:cs typeface="Arial" charset="0"/>
              </a:rPr>
              <a:t> csökkenés prognosztizálható</a:t>
            </a:r>
            <a:r>
              <a:rPr lang="hu-HU" sz="2400" dirty="0" smtClean="0">
                <a:latin typeface="Calibri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17</a:t>
            </a:fld>
            <a:endParaRPr lang="hu-H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43349" y="1195119"/>
            <a:ext cx="77041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A 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A69765"/>
                </a:solidFill>
                <a:cs typeface="Times New Roman" panose="02020603050405020304" pitchFamily="18" charset="0"/>
              </a:rPr>
              <a:t>csökkentési program intézkedései</a:t>
            </a:r>
            <a:endParaRPr lang="en-GB" sz="3200" b="1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1916113"/>
            <a:ext cx="8302377" cy="459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hu-HU" sz="2200" b="1" dirty="0" smtClean="0">
                <a:latin typeface="+mj-lt"/>
                <a:cs typeface="Arial" charset="0"/>
              </a:rPr>
              <a:t>közlekedés</a:t>
            </a:r>
            <a:r>
              <a:rPr lang="hu-HU" sz="2200" dirty="0" smtClean="0">
                <a:latin typeface="+mj-lt"/>
                <a:cs typeface="Arial" charset="0"/>
              </a:rPr>
              <a:t>: 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Alacsony emissziós övezetek létrehozása és egyéb forgalomcsillapító intézkedések bevezetése (K+F)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közforgalmú közlekedés előnyben részesítése az egyéni motorizált közlekedéssel szemben A gépjárművek környezetvédelmi besorolási rendszerének felülvizsgálata és módosítása</a:t>
            </a:r>
          </a:p>
          <a:p>
            <a:pPr fontAlgn="auto">
              <a:spcAft>
                <a:spcPts val="0"/>
              </a:spcAft>
            </a:pPr>
            <a:r>
              <a:rPr lang="hu-HU" sz="2200" dirty="0" err="1" smtClean="0">
                <a:latin typeface="+mj-lt"/>
                <a:cs typeface="Arial" charset="0"/>
              </a:rPr>
              <a:t>Ökovezetés</a:t>
            </a:r>
            <a:r>
              <a:rPr lang="hu-HU" sz="2200" dirty="0" smtClean="0">
                <a:latin typeface="+mj-lt"/>
                <a:cs typeface="Arial" charset="0"/>
              </a:rPr>
              <a:t> (pályázati rendszer)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Autóbuszcsere Program (pályázati rendszer)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Részecskeszűrő Program (pályázati rendszer)</a:t>
            </a:r>
            <a:r>
              <a:rPr lang="hu-HU" sz="2200" dirty="0">
                <a:latin typeface="+mj-lt"/>
                <a:cs typeface="Arial" charset="0"/>
              </a:rPr>
              <a:t> </a:t>
            </a:r>
            <a:endParaRPr lang="hu-HU" sz="2200" dirty="0" smtClean="0">
              <a:latin typeface="+mj-lt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</a:t>
            </a:r>
            <a:r>
              <a:rPr lang="hu-HU" sz="2200" dirty="0">
                <a:latin typeface="+mj-lt"/>
                <a:cs typeface="Arial" charset="0"/>
              </a:rPr>
              <a:t>nem motorizált közlekedés népszerűsítése (kampányok)</a:t>
            </a:r>
          </a:p>
          <a:p>
            <a:pPr fontAlgn="auto">
              <a:spcAft>
                <a:spcPts val="0"/>
              </a:spcAft>
            </a:pPr>
            <a:r>
              <a:rPr lang="hu-HU" sz="2200" dirty="0">
                <a:latin typeface="+mj-lt"/>
                <a:cs typeface="Arial" charset="0"/>
              </a:rPr>
              <a:t>A nehéz tehergépjárművek forgalomkorlátozásának szigorítása (jogalkotás)</a:t>
            </a:r>
          </a:p>
          <a:p>
            <a:pPr fontAlgn="auto">
              <a:spcAft>
                <a:spcPts val="0"/>
              </a:spcAft>
            </a:pPr>
            <a:endParaRPr lang="hu-HU" sz="2200" dirty="0" smtClean="0">
              <a:latin typeface="+mj-lt"/>
              <a:cs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</a:pPr>
            <a:endParaRPr lang="en-GB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7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18</a:t>
            </a:fld>
            <a:endParaRPr lang="hu-H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43349" y="1195119"/>
            <a:ext cx="77041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A 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A69765"/>
                </a:solidFill>
                <a:cs typeface="Times New Roman" panose="02020603050405020304" pitchFamily="18" charset="0"/>
              </a:rPr>
              <a:t>csökkentési program intézkedései</a:t>
            </a:r>
            <a:endParaRPr lang="en-GB" sz="3200" b="1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773238"/>
            <a:ext cx="8640763" cy="4741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hu-HU" sz="2200" b="1" dirty="0" smtClean="0">
                <a:latin typeface="+mj-lt"/>
                <a:cs typeface="Arial" charset="0"/>
              </a:rPr>
              <a:t>közlekedés</a:t>
            </a:r>
            <a:r>
              <a:rPr lang="hu-HU" sz="2200" dirty="0" smtClean="0">
                <a:latin typeface="+mj-lt"/>
                <a:cs typeface="Arial" charset="0"/>
              </a:rPr>
              <a:t>:</a:t>
            </a:r>
          </a:p>
          <a:p>
            <a:pPr fontAlgn="auto">
              <a:spcAft>
                <a:spcPts val="0"/>
              </a:spcAft>
            </a:pPr>
            <a:r>
              <a:rPr lang="hu-HU" sz="2200" dirty="0">
                <a:latin typeface="+mj-lt"/>
                <a:cs typeface="Arial" charset="0"/>
              </a:rPr>
              <a:t>A vasúti és a kombinált áruszállítás fejlesztése és támogatása (pályázati rendszer)</a:t>
            </a:r>
          </a:p>
          <a:p>
            <a:pPr fontAlgn="auto">
              <a:spcAft>
                <a:spcPts val="0"/>
              </a:spcAft>
            </a:pPr>
            <a:r>
              <a:rPr lang="hu-HU" sz="2200" dirty="0">
                <a:latin typeface="+mj-lt"/>
                <a:cs typeface="Arial" charset="0"/>
              </a:rPr>
              <a:t>Munkahelyi közlekedési tervek kialakítása (K+F)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Hivatali személygépkocsi használat elszámolásának környezetvédelmi szempontú átalakítása (jogalkotás)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Parkolási rendszerek felülvizsgálata (K+F)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környezetet kevésbé károsító alternatív hajtóanyagok és hajtásrendszerek részarányának növelése a közlekedési járművek körében (elektromos, CNG, hibrid, hidrogén) (K+F, jogalkotás, pályázat)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City logisztika (pályázati rendszer)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Az elektronikus </a:t>
            </a:r>
            <a:r>
              <a:rPr lang="hu-HU" sz="2200" dirty="0" err="1" smtClean="0">
                <a:latin typeface="+mj-lt"/>
                <a:cs typeface="Arial" charset="0"/>
              </a:rPr>
              <a:t>útdíjszedés</a:t>
            </a:r>
            <a:r>
              <a:rPr lang="hu-HU" sz="2200" dirty="0" smtClean="0">
                <a:latin typeface="+mj-lt"/>
                <a:cs typeface="Arial" charset="0"/>
              </a:rPr>
              <a:t> bevezetése a nehézgépjárművek részére (jogalkotás)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</a:pPr>
            <a:endParaRPr lang="en-GB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173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19</a:t>
            </a:fld>
            <a:endParaRPr lang="hu-H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43349" y="1195119"/>
            <a:ext cx="77041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A 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A69765"/>
                </a:solidFill>
                <a:cs typeface="Times New Roman" panose="02020603050405020304" pitchFamily="18" charset="0"/>
              </a:rPr>
              <a:t>csökkentési program intézkedései</a:t>
            </a:r>
            <a:endParaRPr lang="en-GB" sz="3200" b="1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773238"/>
            <a:ext cx="8640763" cy="4741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hu-HU" sz="2200" b="1" dirty="0" smtClean="0">
                <a:latin typeface="+mj-lt"/>
                <a:cs typeface="Arial" charset="0"/>
              </a:rPr>
              <a:t>ipar</a:t>
            </a:r>
            <a:r>
              <a:rPr lang="hu-HU" sz="2200" dirty="0" smtClean="0">
                <a:latin typeface="+mj-lt"/>
                <a:cs typeface="Arial" charset="0"/>
              </a:rPr>
              <a:t>: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porleválasztási technológiák áttekintése és a porleválasztási rendszerek ellenőrzési kötelezettségének jogszabályi bevezetése (jogalkotás)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bányászat PM</a:t>
            </a:r>
            <a:r>
              <a:rPr lang="hu-HU" sz="2200" baseline="-25000" dirty="0" smtClean="0">
                <a:latin typeface="+mj-lt"/>
                <a:cs typeface="Arial" charset="0"/>
              </a:rPr>
              <a:t>10</a:t>
            </a:r>
            <a:r>
              <a:rPr lang="hu-HU" sz="2200" dirty="0" smtClean="0">
                <a:latin typeface="+mj-lt"/>
                <a:cs typeface="Arial" charset="0"/>
              </a:rPr>
              <a:t> szennyezésének feltárása és a tevékenység bevonása a kötelező adatszolgáltatási rendszerbe (K+F)</a:t>
            </a:r>
          </a:p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hu-HU" sz="2200" b="1" dirty="0" smtClean="0">
                <a:latin typeface="+mj-lt"/>
                <a:cs typeface="Arial" charset="0"/>
              </a:rPr>
              <a:t>mezőgazdaság: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mezőgazdaság PM</a:t>
            </a:r>
            <a:r>
              <a:rPr lang="hu-HU" sz="2200" baseline="-25000" dirty="0" smtClean="0">
                <a:latin typeface="+mj-lt"/>
                <a:cs typeface="Arial" charset="0"/>
              </a:rPr>
              <a:t>10</a:t>
            </a:r>
            <a:r>
              <a:rPr lang="hu-HU" sz="2200" dirty="0" smtClean="0">
                <a:latin typeface="+mj-lt"/>
                <a:cs typeface="Arial" charset="0"/>
              </a:rPr>
              <a:t> kibocsátásának csökkentése (K+F)</a:t>
            </a:r>
          </a:p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hu-HU" sz="2200" b="1" dirty="0" smtClean="0">
                <a:latin typeface="+mj-lt"/>
                <a:cs typeface="Arial" charset="0"/>
              </a:rPr>
              <a:t>horizontális </a:t>
            </a:r>
            <a:r>
              <a:rPr lang="hu-HU" sz="2200" b="1" dirty="0">
                <a:latin typeface="+mj-lt"/>
                <a:cs typeface="Arial" charset="0"/>
              </a:rPr>
              <a:t>intézkedések:</a:t>
            </a:r>
          </a:p>
          <a:p>
            <a:pPr fontAlgn="auto">
              <a:spcAft>
                <a:spcPts val="0"/>
              </a:spcAft>
            </a:pPr>
            <a:r>
              <a:rPr lang="hu-HU" sz="2200" dirty="0">
                <a:latin typeface="+mj-lt"/>
                <a:cs typeface="Arial" charset="0"/>
              </a:rPr>
              <a:t>Az országhatáron átterjedő  levegőszennyezés modellezése (K+F)</a:t>
            </a:r>
          </a:p>
          <a:p>
            <a:pPr fontAlgn="auto">
              <a:spcAft>
                <a:spcPts val="0"/>
              </a:spcAft>
            </a:pPr>
            <a:r>
              <a:rPr lang="hu-HU" sz="2200" dirty="0">
                <a:latin typeface="+mj-lt"/>
                <a:cs typeface="Arial" charset="0"/>
              </a:rPr>
              <a:t>A </a:t>
            </a:r>
            <a:r>
              <a:rPr lang="hu-HU" sz="2200" dirty="0" err="1">
                <a:latin typeface="+mj-lt"/>
                <a:cs typeface="Arial" charset="0"/>
              </a:rPr>
              <a:t>szmogrendelet</a:t>
            </a:r>
            <a:r>
              <a:rPr lang="hu-HU" sz="2200" dirty="0">
                <a:latin typeface="+mj-lt"/>
                <a:cs typeface="Arial" charset="0"/>
              </a:rPr>
              <a:t> szabályozásának áttekintése (jogalkotás)</a:t>
            </a:r>
          </a:p>
          <a:p>
            <a:pPr fontAlgn="auto">
              <a:spcAft>
                <a:spcPts val="0"/>
              </a:spcAft>
            </a:pPr>
            <a:endParaRPr lang="hu-HU" sz="2200" dirty="0" smtClean="0">
              <a:latin typeface="+mj-lt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</a:pPr>
            <a:endParaRPr lang="hu-HU" sz="2200" dirty="0" smtClean="0">
              <a:latin typeface="+mj-lt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</a:pPr>
            <a:endParaRPr lang="hu-HU" sz="2200" dirty="0" smtClean="0">
              <a:latin typeface="+mj-lt"/>
              <a:cs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</a:pPr>
            <a:endParaRPr lang="en-GB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173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m10.kormany.hu/download/0/39/60000/Captur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95" y="1412776"/>
            <a:ext cx="6740624" cy="47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2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7335" y="1076524"/>
            <a:ext cx="4922374" cy="792088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- kisméretű részecske</a:t>
            </a:r>
            <a:endParaRPr lang="hu-HU" sz="3200" b="1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75656" y="6295973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Fordított arányosság – részecskeméret / egészségkárosító hatás</a:t>
            </a:r>
            <a:endParaRPr lang="hu-HU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20</a:t>
            </a:fld>
            <a:endParaRPr lang="hu-H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43349" y="1195119"/>
            <a:ext cx="77041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A 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A69765"/>
                </a:solidFill>
                <a:cs typeface="Times New Roman" panose="02020603050405020304" pitchFamily="18" charset="0"/>
              </a:rPr>
              <a:t>csökkentési program intézkedései</a:t>
            </a:r>
            <a:endParaRPr lang="en-GB" sz="3200" b="1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2132856"/>
            <a:ext cx="8640763" cy="438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hu-HU" sz="2200" b="1" dirty="0" smtClean="0">
                <a:latin typeface="+mj-lt"/>
                <a:cs typeface="Arial" charset="0"/>
              </a:rPr>
              <a:t>lakossági szektor: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távfűtés versenyképességének javítása, a lakossági tüzelőberendezések által okozott szennyezés csökkentése (pályázati rendszer)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dohányzás visszaszorítása (jogalkotás, gazdasági eszközök)</a:t>
            </a:r>
          </a:p>
          <a:p>
            <a:pPr fontAlgn="auto">
              <a:spcAft>
                <a:spcPts val="0"/>
              </a:spcAft>
            </a:pPr>
            <a:r>
              <a:rPr lang="hu-HU" sz="2200" dirty="0" smtClean="0">
                <a:latin typeface="+mj-lt"/>
                <a:cs typeface="Arial" charset="0"/>
              </a:rPr>
              <a:t>A kerti hulladék égetésének megtiltása, a házi komposztálás rendszerének országos szintű kiépítésével párhuzamosan (jogalkotás, pályázati rendszer)</a:t>
            </a:r>
          </a:p>
          <a:p>
            <a:pPr fontAlgn="auto">
              <a:spcAft>
                <a:spcPts val="0"/>
              </a:spcAft>
            </a:pPr>
            <a:r>
              <a:rPr lang="hu-HU" sz="2200" dirty="0">
                <a:latin typeface="+mj-lt"/>
                <a:cs typeface="Arial" charset="0"/>
              </a:rPr>
              <a:t>A 140 kW bemenő </a:t>
            </a:r>
            <a:r>
              <a:rPr lang="hu-HU" sz="2200" dirty="0" err="1">
                <a:latin typeface="+mj-lt"/>
                <a:cs typeface="Arial" charset="0"/>
              </a:rPr>
              <a:t>hőteljesítmény</a:t>
            </a:r>
            <a:r>
              <a:rPr lang="hu-HU" sz="2200" dirty="0">
                <a:latin typeface="+mj-lt"/>
                <a:cs typeface="Arial" charset="0"/>
              </a:rPr>
              <a:t> alatti tüzelőberendezések kibocsátásának csökkentése (pályázati rendszer)</a:t>
            </a:r>
          </a:p>
          <a:p>
            <a:pPr fontAlgn="auto">
              <a:spcAft>
                <a:spcPts val="0"/>
              </a:spcAft>
            </a:pPr>
            <a:endParaRPr lang="hu-HU" sz="2200" dirty="0" smtClean="0">
              <a:latin typeface="+mj-lt"/>
              <a:cs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</a:pPr>
            <a:endParaRPr lang="en-GB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173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0"/>
            <a:ext cx="172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zövegdoboz 1"/>
          <p:cNvSpPr txBox="1">
            <a:spLocks noChangeArrowheads="1"/>
          </p:cNvSpPr>
          <p:nvPr/>
        </p:nvSpPr>
        <p:spPr bwMode="auto">
          <a:xfrm>
            <a:off x="228600" y="1216025"/>
            <a:ext cx="8583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solidFill>
                  <a:srgbClr val="A29061"/>
                </a:solidFill>
                <a:latin typeface="+mj-lt"/>
                <a:ea typeface="FangSong" panose="02010609060101010101" pitchFamily="49" charset="-122"/>
              </a:rPr>
              <a:t>Az Országos </a:t>
            </a:r>
            <a:r>
              <a:rPr lang="hu-HU" altLang="hu-HU" sz="2800" b="1" dirty="0" err="1" smtClean="0">
                <a:solidFill>
                  <a:srgbClr val="A29061"/>
                </a:solidFill>
                <a:latin typeface="+mj-lt"/>
                <a:ea typeface="FangSong" panose="02010609060101010101" pitchFamily="49" charset="-122"/>
              </a:rPr>
              <a:t>Légszennyezettségi</a:t>
            </a:r>
            <a:r>
              <a:rPr lang="hu-HU" altLang="hu-HU" sz="2800" b="1" dirty="0" smtClean="0">
                <a:solidFill>
                  <a:srgbClr val="A29061"/>
                </a:solidFill>
                <a:latin typeface="+mj-lt"/>
                <a:ea typeface="FangSong" panose="02010609060101010101" pitchFamily="49" charset="-122"/>
              </a:rPr>
              <a:t> Mérőhálózat fejlesztése</a:t>
            </a:r>
            <a:endParaRPr lang="hu-HU" altLang="hu-HU" sz="2800" b="1" dirty="0">
              <a:solidFill>
                <a:srgbClr val="A29061"/>
              </a:solidFill>
              <a:latin typeface="+mj-lt"/>
              <a:ea typeface="FangSong" panose="02010609060101010101" pitchFamily="49" charset="-122"/>
            </a:endParaRPr>
          </a:p>
        </p:txBody>
      </p:sp>
      <p:pic>
        <p:nvPicPr>
          <p:cNvPr id="9223" name="Picture 12" descr="Kampány indul a kisméretű szálló por koncentrációjának csökkentéséé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31" y="4186165"/>
            <a:ext cx="3297237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http://www.svajcalevegoert.hu/img/media/3/IMG_6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31" y="1981987"/>
            <a:ext cx="3297237" cy="21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zövegdoboz 5"/>
          <p:cNvSpPr txBox="1">
            <a:spLocks noChangeArrowheads="1"/>
          </p:cNvSpPr>
          <p:nvPr/>
        </p:nvSpPr>
        <p:spPr bwMode="auto">
          <a:xfrm>
            <a:off x="228600" y="1856296"/>
            <a:ext cx="5783560" cy="4659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hu-HU" sz="2400" b="1" i="1" dirty="0" err="1" smtClean="0"/>
              <a:t>Svájci-Magyar</a:t>
            </a:r>
            <a:r>
              <a:rPr lang="hu-HU" sz="2400" b="1" i="1" dirty="0" smtClean="0"/>
              <a:t> Együttműködési Program</a:t>
            </a:r>
            <a:r>
              <a:rPr lang="hu-HU" sz="2400" b="1" dirty="0" smtClean="0"/>
              <a:t> </a:t>
            </a:r>
          </a:p>
          <a:p>
            <a:pPr>
              <a:buNone/>
            </a:pPr>
            <a:r>
              <a:rPr lang="hu-HU" sz="2000" dirty="0" smtClean="0"/>
              <a:t>175 műszer - mintavevők és laboratóriumi mérőeszközök –, valamint két mobil mérőállomás, további 38 gázelemző, mintavevő készülék és laboratóriumi mérőműszer 2015-ben</a:t>
            </a:r>
          </a:p>
          <a:p>
            <a:pPr>
              <a:buNone/>
            </a:pPr>
            <a:r>
              <a:rPr lang="hu-HU" sz="2000" dirty="0" smtClean="0"/>
              <a:t>közel </a:t>
            </a:r>
            <a:r>
              <a:rPr lang="hu-HU" sz="2000" b="1" dirty="0" smtClean="0"/>
              <a:t>1,8 milliárd forint</a:t>
            </a:r>
            <a:endParaRPr lang="hu-HU" sz="2000" b="1" dirty="0"/>
          </a:p>
          <a:p>
            <a:pPr>
              <a:buNone/>
            </a:pPr>
            <a:endParaRPr lang="hu-HU" sz="1000" dirty="0" smtClean="0"/>
          </a:p>
          <a:p>
            <a:pPr>
              <a:buNone/>
            </a:pPr>
            <a:r>
              <a:rPr lang="hu-HU" sz="2400" b="1" i="1" dirty="0" smtClean="0"/>
              <a:t>Környezet és Energetika Operatív Program</a:t>
            </a:r>
            <a:r>
              <a:rPr lang="hu-HU" sz="2400" b="1" dirty="0" smtClean="0"/>
              <a:t> </a:t>
            </a:r>
            <a:r>
              <a:rPr lang="hu-HU" sz="2000" dirty="0" smtClean="0"/>
              <a:t>OLM fixen telepített állomásain és az Országos Meteorológiai Szolgálat laboratóriumában elavult 130 mérőműszer cseréje, a mérési adatok tárolásához és feldolgozáshoz használt hardverek és szoftverek fejlesztése, OLM honlap teljes megújítása</a:t>
            </a:r>
          </a:p>
          <a:p>
            <a:pPr>
              <a:buNone/>
            </a:pPr>
            <a:r>
              <a:rPr lang="hu-HU" sz="2000" b="1" dirty="0" smtClean="0"/>
              <a:t>1 milliárd forintot </a:t>
            </a:r>
            <a:r>
              <a:rPr lang="hu-HU" sz="2000" dirty="0" smtClean="0"/>
              <a:t>meghaladó összértékű projekt</a:t>
            </a:r>
          </a:p>
        </p:txBody>
      </p:sp>
    </p:spTree>
    <p:extLst>
      <p:ext uri="{BB962C8B-B14F-4D97-AF65-F5344CB8AC3E}">
        <p14:creationId xmlns:p14="http://schemas.microsoft.com/office/powerpoint/2010/main" val="233156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323528" y="1196975"/>
            <a:ext cx="8229600" cy="936625"/>
          </a:xfrm>
        </p:spPr>
        <p:txBody>
          <a:bodyPr/>
          <a:lstStyle/>
          <a:p>
            <a:r>
              <a:rPr lang="hu-HU" sz="3200" b="1" dirty="0">
                <a:solidFill>
                  <a:srgbClr val="A29061"/>
                </a:solidFill>
              </a:rPr>
              <a:t>PM</a:t>
            </a:r>
            <a:r>
              <a:rPr lang="hu-HU" sz="3200" b="1" baseline="-25000" dirty="0">
                <a:solidFill>
                  <a:srgbClr val="A29061"/>
                </a:solidFill>
              </a:rPr>
              <a:t>10 </a:t>
            </a:r>
            <a:r>
              <a:rPr lang="hu-HU" sz="3200" b="1" dirty="0" smtClean="0">
                <a:solidFill>
                  <a:srgbClr val="A69765"/>
                </a:solidFill>
              </a:rPr>
              <a:t>csökkentési program – FM 2014.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4294967295"/>
          </p:nvPr>
        </p:nvSpPr>
        <p:spPr>
          <a:xfrm>
            <a:off x="0" y="2060575"/>
            <a:ext cx="9144000" cy="41036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BKV buszok ellátása üzemanyag fogyasztást és szennyezőanyag-kibocsátást mérő- és visszajelző eszközökkel, kísérleti vizsgálat </a:t>
            </a:r>
            <a:r>
              <a:rPr lang="hu-HU" sz="2400" b="1" dirty="0" smtClean="0"/>
              <a:t>7 M Ft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A nem motorizált közlekedési módok népszerűsítése (Autómentes Nap, Mobilitási Hét</a:t>
            </a:r>
            <a:r>
              <a:rPr lang="hu-HU" sz="2400" smtClean="0"/>
              <a:t>, „Bringázz a munkába” </a:t>
            </a:r>
            <a:r>
              <a:rPr lang="hu-HU" sz="2400" dirty="0" smtClean="0"/>
              <a:t>rendezvénysorozatok) </a:t>
            </a:r>
            <a:r>
              <a:rPr lang="hu-HU" sz="2400" dirty="0" err="1" smtClean="0"/>
              <a:t>NFM-HOI-Levegő</a:t>
            </a:r>
            <a:r>
              <a:rPr lang="hu-HU" sz="2400" dirty="0" smtClean="0"/>
              <a:t> Munkacsoport </a:t>
            </a:r>
            <a:r>
              <a:rPr lang="hu-HU" sz="2400" b="1" dirty="0" smtClean="0"/>
              <a:t>7 </a:t>
            </a:r>
            <a:r>
              <a:rPr lang="hu-HU" sz="2400" b="1" dirty="0"/>
              <a:t>M Ft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Munkahelyi közlekedési terv mintaprojekt kidolgozása az </a:t>
            </a:r>
            <a:r>
              <a:rPr lang="hu-HU" sz="2400" dirty="0" err="1" smtClean="0"/>
              <a:t>OMSZ-ra</a:t>
            </a:r>
            <a:r>
              <a:rPr lang="hu-HU" sz="2400" dirty="0" smtClean="0"/>
              <a:t> (HOI)</a:t>
            </a:r>
            <a:br>
              <a:rPr lang="hu-HU" sz="2400" dirty="0" smtClean="0"/>
            </a:br>
            <a:r>
              <a:rPr lang="hu-HU" sz="2400" b="1" dirty="0" smtClean="0"/>
              <a:t>1,5 </a:t>
            </a:r>
            <a:r>
              <a:rPr lang="hu-HU" sz="2400" b="1" dirty="0"/>
              <a:t>M </a:t>
            </a:r>
            <a:r>
              <a:rPr lang="hu-HU" sz="2400" b="1" dirty="0" smtClean="0"/>
              <a:t>Ft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A mezőgazdasági tevékenységek kisméretű részecske kibocsátásának csökkentése (HOI-NAIK) </a:t>
            </a:r>
            <a:r>
              <a:rPr lang="hu-HU" sz="2400" b="1" dirty="0" smtClean="0"/>
              <a:t>22 </a:t>
            </a:r>
            <a:r>
              <a:rPr lang="hu-HU" sz="2400" b="1" dirty="0"/>
              <a:t>M Ft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Az országhatáron átterjedő levegőszennyezés modell alapján forrásterületek azonosítása (MTA Atommagkutató Intézete)  </a:t>
            </a:r>
            <a:r>
              <a:rPr lang="hu-HU" sz="2400" b="1" dirty="0" smtClean="0"/>
              <a:t>12,5 M Ft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A nehézgépjárművek forgalomkorlátozásának szigorítása, II. ütem (KTI)</a:t>
            </a:r>
            <a:br>
              <a:rPr lang="hu-HU" sz="2400" dirty="0" smtClean="0"/>
            </a:br>
            <a:r>
              <a:rPr lang="hu-HU" sz="2400" b="1" dirty="0" smtClean="0"/>
              <a:t>4 M Ft</a:t>
            </a:r>
            <a:endParaRPr lang="hu-HU" sz="2400" b="1" dirty="0"/>
          </a:p>
          <a:p>
            <a:endParaRPr lang="hu-HU" dirty="0" smtClean="0"/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38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720080"/>
          </a:xfrm>
        </p:spPr>
        <p:txBody>
          <a:bodyPr/>
          <a:lstStyle/>
          <a:p>
            <a:r>
              <a:rPr lang="hu-HU" sz="3200" b="1" dirty="0">
                <a:solidFill>
                  <a:srgbClr val="A29061"/>
                </a:solidFill>
              </a:rPr>
              <a:t>PM</a:t>
            </a:r>
            <a:r>
              <a:rPr lang="hu-HU" sz="3200" b="1" baseline="-25000" dirty="0">
                <a:solidFill>
                  <a:srgbClr val="A29061"/>
                </a:solidFill>
              </a:rPr>
              <a:t>10</a:t>
            </a:r>
            <a:r>
              <a:rPr lang="hu-HU" sz="3200" b="1" dirty="0" smtClean="0">
                <a:solidFill>
                  <a:srgbClr val="A69765"/>
                </a:solidFill>
              </a:rPr>
              <a:t> csökkentési program – FM 2015.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88840"/>
            <a:ext cx="8639944" cy="46805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Fűts okosan kampánykisfilmek elkészítése (4 db reklámfilm)	</a:t>
            </a:r>
            <a:r>
              <a:rPr lang="hu-HU" sz="2400" b="1" dirty="0" smtClean="0"/>
              <a:t>4,3 </a:t>
            </a:r>
            <a:r>
              <a:rPr lang="hu-HU" sz="2400" b="1" dirty="0" err="1" smtClean="0"/>
              <a:t>MFt</a:t>
            </a:r>
            <a:endParaRPr lang="hu-H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A nem motorizált közlekedési módok népszerűsítése (PM10 honlap- tömegközlekedési kalkulátor)</a:t>
            </a:r>
            <a:r>
              <a:rPr lang="hu-HU" sz="2400" dirty="0"/>
              <a:t> </a:t>
            </a:r>
            <a:r>
              <a:rPr lang="hu-HU" sz="2400" dirty="0" smtClean="0"/>
              <a:t> </a:t>
            </a:r>
            <a:r>
              <a:rPr lang="hu-HU" sz="2400" b="1" dirty="0" smtClean="0"/>
              <a:t>6 </a:t>
            </a:r>
            <a:r>
              <a:rPr lang="hu-HU" sz="2400" b="1" dirty="0" err="1" smtClean="0"/>
              <a:t>MFt</a:t>
            </a:r>
            <a:endParaRPr lang="hu-H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Az országhatáron átterjedő levegőszennyezés , természetes források vizsgálata</a:t>
            </a:r>
            <a:r>
              <a:rPr lang="hu-HU" sz="2400" dirty="0"/>
              <a:t> </a:t>
            </a:r>
            <a:r>
              <a:rPr lang="hu-HU" sz="2400" dirty="0" smtClean="0"/>
              <a:t>(OMSZ) </a:t>
            </a:r>
            <a:r>
              <a:rPr lang="hu-HU" sz="2400" b="1" dirty="0" smtClean="0"/>
              <a:t>9 </a:t>
            </a:r>
            <a:r>
              <a:rPr lang="hu-HU" sz="2400" b="1" dirty="0" err="1" smtClean="0"/>
              <a:t>MFt</a:t>
            </a:r>
            <a:endParaRPr lang="hu-H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Magyarország és magyarországi nagyvárosok levegőminőségének vizsgálatára szolgáló </a:t>
            </a:r>
            <a:r>
              <a:rPr lang="hu-HU" sz="2400" u="sng" dirty="0" smtClean="0">
                <a:solidFill>
                  <a:srgbClr val="FF0000"/>
                </a:solidFill>
              </a:rPr>
              <a:t>modellrendszer</a:t>
            </a:r>
            <a:r>
              <a:rPr lang="hu-HU" sz="2400" dirty="0" smtClean="0"/>
              <a:t> kiépítésének megalapozása (OMSZ)  </a:t>
            </a:r>
            <a:r>
              <a:rPr lang="hu-HU" sz="2400" b="1" dirty="0" smtClean="0"/>
              <a:t>18 </a:t>
            </a:r>
            <a:r>
              <a:rPr lang="hu-HU" sz="2400" b="1" dirty="0" err="1" smtClean="0"/>
              <a:t>MFt</a:t>
            </a:r>
            <a:r>
              <a:rPr lang="hu-HU" sz="24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A PM</a:t>
            </a:r>
            <a:r>
              <a:rPr lang="hu-HU" sz="2400" baseline="-25000" dirty="0" smtClean="0"/>
              <a:t>10</a:t>
            </a:r>
            <a:r>
              <a:rPr lang="hu-HU" sz="2400" dirty="0" smtClean="0"/>
              <a:t> </a:t>
            </a:r>
            <a:r>
              <a:rPr lang="hu-HU" sz="2400" dirty="0"/>
              <a:t>kormányprogram felülvizsgálatának előkészítéseként a stratégiát megalapozó tanulmány </a:t>
            </a:r>
            <a:r>
              <a:rPr lang="hu-HU" sz="2400" dirty="0" smtClean="0"/>
              <a:t>elkészítése (FM-HOI)  </a:t>
            </a:r>
            <a:r>
              <a:rPr lang="hu-HU" sz="2400" b="1" dirty="0" smtClean="0"/>
              <a:t>17 </a:t>
            </a:r>
            <a:r>
              <a:rPr lang="hu-HU" sz="2400" b="1" dirty="0" err="1"/>
              <a:t>MFt</a:t>
            </a:r>
            <a:endParaRPr lang="hu-HU" sz="2400" b="1" dirty="0"/>
          </a:p>
          <a:p>
            <a:pPr marL="0" indent="0">
              <a:buNone/>
            </a:pPr>
            <a:endParaRPr lang="hu-HU" sz="2400" b="1" dirty="0"/>
          </a:p>
          <a:p>
            <a:pPr marL="0" indent="0" algn="just">
              <a:buNone/>
            </a:pPr>
            <a:r>
              <a:rPr lang="hu-HU" sz="2400" b="1" dirty="0" smtClean="0"/>
              <a:t>2015. november 11-én kerül összehívásra a </a:t>
            </a:r>
            <a:r>
              <a:rPr lang="hu-HU" altLang="hu-HU" sz="2400" b="1" dirty="0"/>
              <a:t>PM</a:t>
            </a:r>
            <a:r>
              <a:rPr lang="hu-HU" altLang="hu-HU" sz="2400" b="1" baseline="-25000" dirty="0"/>
              <a:t>10</a:t>
            </a:r>
            <a:r>
              <a:rPr lang="hu-HU" altLang="hu-HU" sz="2400" b="1" dirty="0"/>
              <a:t> </a:t>
            </a:r>
            <a:r>
              <a:rPr lang="hu-HU" sz="2400" b="1" dirty="0" smtClean="0"/>
              <a:t>Tárcaközi Bizottság a 2015</a:t>
            </a:r>
            <a:r>
              <a:rPr lang="hu-HU" sz="2400" b="1" dirty="0"/>
              <a:t>. évi </a:t>
            </a:r>
            <a:r>
              <a:rPr lang="hu-HU" sz="2400" b="1" dirty="0" smtClean="0"/>
              <a:t>beszámoló jelentés előkészítése céljából.</a:t>
            </a:r>
          </a:p>
          <a:p>
            <a:endParaRPr lang="hu-HU" sz="2400" dirty="0"/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864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églalap 2"/>
          <p:cNvSpPr>
            <a:spLocks noChangeArrowheads="1"/>
          </p:cNvSpPr>
          <p:nvPr/>
        </p:nvSpPr>
        <p:spPr bwMode="auto">
          <a:xfrm>
            <a:off x="395288" y="1268413"/>
            <a:ext cx="828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4013" indent="-354013"/>
            <a:endParaRPr lang="hu-HU" altLang="hu-HU" i="1">
              <a:latin typeface="Georgia" pitchFamily="18" charset="0"/>
              <a:cs typeface="Times New Roman" pitchFamily="18" charset="0"/>
            </a:endParaRPr>
          </a:p>
          <a:p>
            <a:pPr marL="354013" indent="-354013"/>
            <a:endParaRPr lang="hu-HU" altLang="hu-HU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221" name="Téglalap 1"/>
          <p:cNvSpPr>
            <a:spLocks noChangeArrowheads="1"/>
          </p:cNvSpPr>
          <p:nvPr/>
        </p:nvSpPr>
        <p:spPr bwMode="auto">
          <a:xfrm>
            <a:off x="179388" y="1150938"/>
            <a:ext cx="87137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hu-HU" altLang="hu-HU" sz="2400" dirty="0">
              <a:latin typeface="Georgia" pitchFamily="18" charset="0"/>
            </a:endParaRPr>
          </a:p>
          <a:p>
            <a:pPr>
              <a:defRPr/>
            </a:pPr>
            <a:endParaRPr lang="hu-HU" altLang="hu-HU" sz="24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hu-HU" altLang="hu-HU" sz="2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hu-HU" altLang="hu-HU" sz="2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u-HU" altLang="hu-HU" sz="2400" dirty="0" smtClean="0">
                <a:latin typeface="Calibri" pitchFamily="34" charset="0"/>
              </a:rPr>
              <a:t>Magyarország és magyarországi </a:t>
            </a:r>
            <a:r>
              <a:rPr lang="hu-HU" altLang="hu-HU" sz="2400" dirty="0" smtClean="0">
                <a:solidFill>
                  <a:srgbClr val="FF0000"/>
                </a:solidFill>
                <a:latin typeface="Calibri" pitchFamily="34" charset="0"/>
              </a:rPr>
              <a:t>nagyvárosok levegőminőségének vizsgálatához és előrejelzéséhez szükséges </a:t>
            </a:r>
            <a:r>
              <a:rPr lang="hu-HU" altLang="hu-HU" sz="2400" u="sng" dirty="0" smtClean="0">
                <a:solidFill>
                  <a:srgbClr val="FF0000"/>
                </a:solidFill>
                <a:latin typeface="Calibri" pitchFamily="34" charset="0"/>
              </a:rPr>
              <a:t>modellrendszer</a:t>
            </a:r>
            <a:r>
              <a:rPr lang="hu-HU" altLang="hu-HU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u-HU" altLang="hu-HU" sz="2400" dirty="0" smtClean="0">
                <a:latin typeface="Calibri" pitchFamily="34" charset="0"/>
              </a:rPr>
              <a:t>kidolgozása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hu-HU" altLang="hu-HU" sz="2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u-HU" sz="2400" dirty="0" smtClean="0">
                <a:latin typeface="+mj-lt"/>
              </a:rPr>
              <a:t>PM</a:t>
            </a:r>
            <a:r>
              <a:rPr lang="hu-HU" sz="2400" baseline="-25000" dirty="0" smtClean="0">
                <a:latin typeface="+mj-lt"/>
              </a:rPr>
              <a:t>10</a:t>
            </a:r>
            <a:r>
              <a:rPr lang="hu-HU" sz="2400" dirty="0" smtClean="0">
                <a:latin typeface="+mj-lt"/>
              </a:rPr>
              <a:t> </a:t>
            </a:r>
            <a:r>
              <a:rPr lang="hu-HU" sz="2400" u="sng" dirty="0">
                <a:latin typeface="Calibri" pitchFamily="34" charset="0"/>
              </a:rPr>
              <a:t>kormányprogram felülvizsgálata</a:t>
            </a:r>
            <a:r>
              <a:rPr lang="hu-HU" sz="2400" dirty="0">
                <a:latin typeface="Calibri" pitchFamily="34" charset="0"/>
              </a:rPr>
              <a:t>, stratégiai dokumentumok </a:t>
            </a:r>
            <a:r>
              <a:rPr lang="hu-HU" sz="2400" dirty="0" smtClean="0">
                <a:latin typeface="Calibri" pitchFamily="34" charset="0"/>
              </a:rPr>
              <a:t>elkészítése a </a:t>
            </a:r>
            <a:r>
              <a:rPr lang="hu-HU" sz="2400" dirty="0">
                <a:latin typeface="Calibri" pitchFamily="34" charset="0"/>
              </a:rPr>
              <a:t>megváltozott jogszabályi előírásoknak megfelelően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hu-HU" altLang="hu-HU" sz="24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u-HU" altLang="hu-HU" sz="2400" u="sng" dirty="0" smtClean="0">
                <a:latin typeface="Calibri" pitchFamily="34" charset="0"/>
              </a:rPr>
              <a:t>Lakossági szemléletformálás </a:t>
            </a:r>
            <a:r>
              <a:rPr lang="hu-HU" altLang="hu-HU" sz="2400" dirty="0" smtClean="0">
                <a:latin typeface="Calibri" pitchFamily="34" charset="0"/>
              </a:rPr>
              <a:t>folytatása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hu-HU" sz="2400" dirty="0" smtClean="0">
              <a:latin typeface="Calibri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374848" y="1286198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A69765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 smtClean="0">
                <a:solidFill>
                  <a:srgbClr val="A29061"/>
                </a:solidFill>
                <a:latin typeface="+mn-lt"/>
              </a:rPr>
              <a:t>A PM</a:t>
            </a:r>
            <a:r>
              <a:rPr lang="hu-HU" sz="3200" b="1" baseline="-25000" dirty="0" smtClean="0">
                <a:solidFill>
                  <a:srgbClr val="A29061"/>
                </a:solidFill>
                <a:latin typeface="+mn-lt"/>
              </a:rPr>
              <a:t>10  </a:t>
            </a:r>
            <a:r>
              <a:rPr lang="hu-HU" sz="3200" b="1" dirty="0" smtClean="0">
                <a:latin typeface="+mn-lt"/>
              </a:rPr>
              <a:t>csökkentési program folytatásának tervezett irányai (2016-2017)</a:t>
            </a:r>
            <a:endParaRPr lang="hu-HU" sz="3200" dirty="0">
              <a:latin typeface="+mn-lt"/>
            </a:endParaRPr>
          </a:p>
        </p:txBody>
      </p:sp>
      <p:pic>
        <p:nvPicPr>
          <p:cNvPr id="7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55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</a:rPr>
              <a:t>Köszönöm megtisztelő figyelmüket!</a:t>
            </a:r>
            <a:endParaRPr lang="hu-HU" sz="3200" b="1" dirty="0">
              <a:solidFill>
                <a:srgbClr val="A69765"/>
              </a:solidFill>
            </a:endParaRPr>
          </a:p>
        </p:txBody>
      </p:sp>
      <p:pic>
        <p:nvPicPr>
          <p:cNvPr id="4" name="Tartalom helye 3" descr="automentes-n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2132856"/>
            <a:ext cx="5017297" cy="375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91246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25</a:t>
            </a:fld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2876"/>
            <a:ext cx="9144000" cy="719138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Asztmás betegek számának alakulása hazánkban</a:t>
            </a:r>
            <a:endParaRPr lang="en-GB" sz="3200" b="1" dirty="0" smtClean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73" y="1916832"/>
            <a:ext cx="7114388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5709297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2000 </a:t>
            </a:r>
            <a:r>
              <a:rPr lang="hu-HU" sz="1400" b="1" dirty="0" smtClean="0"/>
              <a:t> 2001  2002  2003  2004  2005  2006  </a:t>
            </a:r>
            <a:r>
              <a:rPr lang="hu-HU" sz="1400" b="1" dirty="0"/>
              <a:t>2007 </a:t>
            </a:r>
            <a:r>
              <a:rPr lang="hu-HU" sz="1400" b="1" dirty="0" smtClean="0"/>
              <a:t> 2008  2009  2010  2011  </a:t>
            </a:r>
            <a:r>
              <a:rPr lang="hu-HU" sz="1400" b="1" dirty="0"/>
              <a:t>2012 </a:t>
            </a:r>
            <a:r>
              <a:rPr lang="hu-HU" sz="1400" b="1" dirty="0" smtClean="0"/>
              <a:t> 2013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1114" y="2650111"/>
            <a:ext cx="761812" cy="321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 smtClean="0"/>
              <a:t>3 000</a:t>
            </a:r>
          </a:p>
          <a:p>
            <a:pPr algn="r"/>
            <a:endParaRPr lang="hu-HU" sz="1300" b="1" dirty="0"/>
          </a:p>
          <a:p>
            <a:pPr algn="r"/>
            <a:r>
              <a:rPr lang="hu-HU" b="1" dirty="0" smtClean="0"/>
              <a:t>2 500</a:t>
            </a:r>
          </a:p>
          <a:p>
            <a:pPr algn="r"/>
            <a:endParaRPr lang="hu-HU" sz="1300" b="1" dirty="0"/>
          </a:p>
          <a:p>
            <a:pPr algn="r"/>
            <a:r>
              <a:rPr lang="hu-HU" b="1" dirty="0" smtClean="0"/>
              <a:t>2 000</a:t>
            </a:r>
          </a:p>
          <a:p>
            <a:pPr algn="r"/>
            <a:endParaRPr lang="hu-HU" sz="1300" b="1" dirty="0"/>
          </a:p>
          <a:p>
            <a:pPr algn="r"/>
            <a:r>
              <a:rPr lang="hu-HU" b="1" dirty="0" smtClean="0"/>
              <a:t>1 500</a:t>
            </a:r>
          </a:p>
          <a:p>
            <a:pPr algn="r"/>
            <a:endParaRPr lang="hu-HU" sz="1300" b="1" dirty="0"/>
          </a:p>
          <a:p>
            <a:pPr algn="r"/>
            <a:r>
              <a:rPr lang="hu-HU" b="1" dirty="0" smtClean="0"/>
              <a:t>1 000</a:t>
            </a:r>
          </a:p>
          <a:p>
            <a:pPr algn="r"/>
            <a:endParaRPr lang="hu-HU" sz="1300" b="1" dirty="0"/>
          </a:p>
          <a:p>
            <a:pPr algn="r"/>
            <a:r>
              <a:rPr lang="hu-HU" b="1" dirty="0" smtClean="0"/>
              <a:t>500</a:t>
            </a:r>
          </a:p>
          <a:p>
            <a:pPr algn="r"/>
            <a:endParaRPr lang="hu-HU" sz="1300" b="1" dirty="0"/>
          </a:p>
          <a:p>
            <a:pPr algn="r"/>
            <a:r>
              <a:rPr lang="hu-HU" b="1" dirty="0" smtClean="0"/>
              <a:t>0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92080" y="6083423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 smtClean="0"/>
              <a:t>Forrás: Korányi Bulletin 2014. évi 1. szám</a:t>
            </a:r>
            <a:endParaRPr lang="hu-HU" sz="1400" i="1" dirty="0"/>
          </a:p>
        </p:txBody>
      </p:sp>
      <p:pic>
        <p:nvPicPr>
          <p:cNvPr id="9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3</a:t>
            </a:fld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6364" y="1076524"/>
            <a:ext cx="6851650" cy="922338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A PM szennyezés forrásai</a:t>
            </a:r>
            <a:endParaRPr lang="en-GB" sz="3200" b="1" dirty="0" smtClean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060848"/>
            <a:ext cx="7942263" cy="42386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u-HU" sz="2400" b="1" dirty="0" smtClean="0"/>
              <a:t>Közvetlen: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Mozgó források </a:t>
            </a:r>
            <a:r>
              <a:rPr lang="hu-HU" sz="2400" dirty="0" smtClean="0"/>
              <a:t>(</a:t>
            </a:r>
            <a:r>
              <a:rPr lang="hu-HU" sz="2400" dirty="0" smtClean="0">
                <a:solidFill>
                  <a:srgbClr val="FF0000"/>
                </a:solidFill>
              </a:rPr>
              <a:t>közlekedés</a:t>
            </a:r>
            <a:r>
              <a:rPr lang="hu-HU" sz="2400" dirty="0" smtClean="0"/>
              <a:t>)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– dízel üzem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Tüzelőberendezések </a:t>
            </a:r>
            <a:r>
              <a:rPr lang="hu-HU" sz="2400" dirty="0" smtClean="0"/>
              <a:t>(</a:t>
            </a:r>
            <a:r>
              <a:rPr lang="hu-HU" sz="2400" dirty="0" smtClean="0">
                <a:solidFill>
                  <a:srgbClr val="FF0000"/>
                </a:solidFill>
              </a:rPr>
              <a:t>lakosság</a:t>
            </a:r>
            <a:r>
              <a:rPr lang="hu-HU" sz="2400" dirty="0" smtClean="0"/>
              <a:t>) – szilárd tüzelőanyagok minőségi követelményei nem szabályozottak (</a:t>
            </a:r>
            <a:r>
              <a:rPr lang="hu-HU" sz="2400" dirty="0" err="1" smtClean="0"/>
              <a:t>rend.tervezet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Ipari technológiák (hatóságilag ellenőrzött)</a:t>
            </a:r>
          </a:p>
          <a:p>
            <a:pPr>
              <a:buFontTx/>
              <a:buNone/>
            </a:pPr>
            <a:r>
              <a:rPr lang="hu-HU" sz="2400" b="1" dirty="0" smtClean="0"/>
              <a:t>Közvetett: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Nagy távolságról érkező szennyezés </a:t>
            </a:r>
            <a:r>
              <a:rPr lang="hu-HU" sz="2400" dirty="0" smtClean="0"/>
              <a:t>(OMSZ: 75% külföldről érkezik – nettó importőrök vagyunk  -  több jön, mint amennyi megy  -  Kárpát-medence sajátossága)</a:t>
            </a:r>
          </a:p>
          <a:p>
            <a:r>
              <a:rPr lang="hu-HU" sz="2400" dirty="0" smtClean="0"/>
              <a:t>Légkörben képződő részecskék (szulfátok, nitrátok) </a:t>
            </a:r>
            <a:endParaRPr lang="en-GB" sz="2400" dirty="0" smtClean="0"/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4</a:t>
            </a:fld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25538"/>
            <a:ext cx="8064698" cy="92075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A PM szennyezettség okai</a:t>
            </a:r>
            <a:endParaRPr lang="en-GB" sz="3200" b="1" dirty="0" smtClean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492896"/>
            <a:ext cx="7490668" cy="34567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smtClean="0"/>
              <a:t>A szennyezőanyag kibocsátása (lokális, regionális)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Nagy távolságról érkező szennyezés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Domborzati tényezők (átszellőzés hiánya)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Meteorológiai tényezők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Hőmérséklet (</a:t>
            </a:r>
            <a:r>
              <a:rPr lang="hu-HU" sz="2400" dirty="0" smtClean="0">
                <a:solidFill>
                  <a:srgbClr val="FF0000"/>
                </a:solidFill>
              </a:rPr>
              <a:t>inverziós helyzet </a:t>
            </a:r>
            <a:r>
              <a:rPr lang="hu-HU" sz="2400" dirty="0" smtClean="0"/>
              <a:t>kialakulása)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Csapadék hiánya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Alacsony légmozgás (átkeveredés nincs)</a:t>
            </a:r>
          </a:p>
          <a:p>
            <a:pPr>
              <a:lnSpc>
                <a:spcPct val="90000"/>
              </a:lnSpc>
            </a:pPr>
            <a:r>
              <a:rPr lang="hu-HU" sz="2400" dirty="0" smtClean="0"/>
              <a:t>Beépítettség (szélcsatorna elzárása)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5</a:t>
            </a:fld>
            <a:endParaRPr lang="hu-H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2897" y="1093940"/>
            <a:ext cx="6699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hu-HU" altLang="hu-HU" sz="3200" b="1" dirty="0">
                <a:solidFill>
                  <a:srgbClr val="A69765"/>
                </a:solidFill>
                <a:latin typeface="+mn-lt"/>
                <a:ea typeface="+mj-ea"/>
                <a:cs typeface="Times New Roman" panose="02020603050405020304" pitchFamily="18" charset="0"/>
              </a:rPr>
              <a:t>A magyarországi </a:t>
            </a:r>
            <a:r>
              <a:rPr lang="hu-HU" altLang="en-US" sz="3200" b="1" dirty="0">
                <a:solidFill>
                  <a:srgbClr val="A69765"/>
                </a:solidFill>
                <a:latin typeface="+mn-lt"/>
                <a:ea typeface="+mj-ea"/>
                <a:cs typeface="Times New Roman" panose="02020603050405020304" pitchFamily="18" charset="0"/>
              </a:rPr>
              <a:t>PM</a:t>
            </a:r>
            <a:r>
              <a:rPr lang="hu-HU" altLang="en-US" sz="3200" b="1" baseline="-25000" dirty="0">
                <a:solidFill>
                  <a:srgbClr val="A69765"/>
                </a:solidFill>
                <a:latin typeface="+mn-lt"/>
                <a:ea typeface="+mj-ea"/>
                <a:cs typeface="Times New Roman" panose="02020603050405020304" pitchFamily="18" charset="0"/>
              </a:rPr>
              <a:t>2,5</a:t>
            </a:r>
            <a:r>
              <a:rPr lang="hu-HU" altLang="en-US" sz="3200" b="1" dirty="0">
                <a:solidFill>
                  <a:srgbClr val="A69765"/>
                </a:solidFill>
                <a:latin typeface="+mn-lt"/>
                <a:ea typeface="+mj-ea"/>
                <a:cs typeface="Times New Roman" panose="02020603050405020304" pitchFamily="18" charset="0"/>
              </a:rPr>
              <a:t> emisszió </a:t>
            </a:r>
            <a:r>
              <a:rPr lang="hu-HU" altLang="en-US" sz="3200" b="1" dirty="0" smtClean="0">
                <a:solidFill>
                  <a:srgbClr val="A69765"/>
                </a:solidFill>
                <a:latin typeface="+mn-lt"/>
                <a:ea typeface="+mj-ea"/>
                <a:cs typeface="Times New Roman" panose="02020603050405020304" pitchFamily="18" charset="0"/>
              </a:rPr>
              <a:t>2011</a:t>
            </a: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Objektu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576613"/>
              </p:ext>
            </p:extLst>
          </p:nvPr>
        </p:nvGraphicFramePr>
        <p:xfrm>
          <a:off x="736977" y="1877168"/>
          <a:ext cx="7942088" cy="435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380312" y="6081736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</a:t>
            </a:r>
            <a:r>
              <a:rPr lang="hu-HU" altLang="hu-HU" sz="1400" b="1" i="1" dirty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OMSZ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3568" y="638951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77% lakossági fűtés - szerkezetváltás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952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/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PM</a:t>
            </a:r>
            <a:r>
              <a:rPr lang="hu-HU" sz="3200" b="1" baseline="-25000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2,5</a:t>
            </a:r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 koncentráció</a:t>
            </a:r>
            <a:endParaRPr lang="hu-HU" sz="3200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80887"/>
              </p:ext>
            </p:extLst>
          </p:nvPr>
        </p:nvGraphicFramePr>
        <p:xfrm>
          <a:off x="539552" y="1772816"/>
          <a:ext cx="8136900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540"/>
                <a:gridCol w="658636"/>
                <a:gridCol w="658636"/>
                <a:gridCol w="658636"/>
                <a:gridCol w="658636"/>
                <a:gridCol w="658636"/>
                <a:gridCol w="658636"/>
                <a:gridCol w="658636"/>
                <a:gridCol w="658636"/>
                <a:gridCol w="658636"/>
                <a:gridCol w="658636"/>
              </a:tblGrid>
              <a:tr h="35123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2005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2006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2007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2008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2009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2010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2011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2012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2013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2014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Budapest Erzsébet tér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Budapest Gilice tér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23*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24*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24*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i="1" u="none" strike="noStrike" dirty="0">
                          <a:effectLst/>
                        </a:rPr>
                        <a:t>Budapest </a:t>
                      </a:r>
                      <a:r>
                        <a:rPr lang="hu-HU" sz="1200" i="1" u="none" strike="noStrike" dirty="0" smtClean="0">
                          <a:effectLst/>
                        </a:rPr>
                        <a:t>Honvéd</a:t>
                      </a:r>
                      <a:endParaRPr lang="hu-HU" sz="12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16,64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19,13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23,6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22,64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>
                          <a:effectLst/>
                        </a:rPr>
                        <a:t>20,09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>
                          <a:effectLst/>
                        </a:rPr>
                        <a:t>26,24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i="1" u="none" strike="noStrike" dirty="0">
                          <a:effectLst/>
                        </a:rPr>
                        <a:t>Debrecen, </a:t>
                      </a:r>
                      <a:r>
                        <a:rPr lang="hu-HU" sz="1200" i="1" u="none" strike="noStrike" dirty="0" smtClean="0">
                          <a:effectLst/>
                        </a:rPr>
                        <a:t>Kalotaszeg</a:t>
                      </a:r>
                      <a:endParaRPr lang="hu-HU" sz="12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>
                          <a:effectLst/>
                        </a:rPr>
                        <a:t>26,86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31,56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27,25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20,76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Esztergom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25*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Győr 1 Szent István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Győr 2 Ifjúság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Mosonmagyaróvár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Sarród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i="1" u="none" strike="noStrike" dirty="0" smtClean="0">
                          <a:effectLst/>
                        </a:rPr>
                        <a:t>Sarród</a:t>
                      </a:r>
                      <a:endParaRPr lang="hu-HU" sz="12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1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17,95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11,86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9,18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i="1" u="none" strike="noStrike" dirty="0">
                          <a:effectLst/>
                        </a:rPr>
                        <a:t>11,13</a:t>
                      </a:r>
                      <a:endParaRPr lang="hu-HU" sz="1400" b="0" i="1" u="none" strike="noStrike" dirty="0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200" u="none" strike="noStrike">
                          <a:effectLst/>
                        </a:rPr>
                        <a:t>Szeged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34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Szeged 2 Rózsa u.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21*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16*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Szentgotthárd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5021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Szombathely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9422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Határérték:</a:t>
                      </a:r>
                      <a:endParaRPr lang="hu-H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hu-HU" sz="1600" b="1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hu-HU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69289" y="6021288"/>
            <a:ext cx="2371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90 % alatti adatrendelkezésre állás</a:t>
            </a:r>
          </a:p>
          <a:p>
            <a:r>
              <a:rPr lang="hu-HU" sz="1100" i="1" dirty="0" smtClean="0"/>
              <a:t>Dőlt: időszakos mérés</a:t>
            </a:r>
            <a:endParaRPr lang="hu-HU" sz="1100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24328" y="6021288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Forrás: OMSZ</a:t>
            </a:r>
            <a:endParaRPr lang="hu-HU" sz="1200" i="1" dirty="0"/>
          </a:p>
        </p:txBody>
      </p:sp>
    </p:spTree>
    <p:extLst>
      <p:ext uri="{BB962C8B-B14F-4D97-AF65-F5344CB8AC3E}">
        <p14:creationId xmlns:p14="http://schemas.microsoft.com/office/powerpoint/2010/main" val="8931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78236" y="984735"/>
            <a:ext cx="66341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3200" b="1" dirty="0" smtClean="0">
                <a:solidFill>
                  <a:srgbClr val="A69765"/>
                </a:solidFill>
                <a:latin typeface="+mj-lt"/>
                <a:ea typeface="+mj-ea"/>
                <a:cs typeface="Times New Roman" panose="02020603050405020304" pitchFamily="18" charset="0"/>
              </a:rPr>
              <a:t>PM</a:t>
            </a:r>
            <a:r>
              <a:rPr lang="hu-HU" altLang="hu-HU" sz="3200" b="1" baseline="-25000" dirty="0" smtClean="0">
                <a:solidFill>
                  <a:srgbClr val="A69765"/>
                </a:solidFill>
                <a:latin typeface="+mj-lt"/>
                <a:ea typeface="+mj-ea"/>
                <a:cs typeface="Times New Roman" panose="02020603050405020304" pitchFamily="18" charset="0"/>
              </a:rPr>
              <a:t>10</a:t>
            </a:r>
            <a:r>
              <a:rPr lang="hu-HU" altLang="hu-HU" sz="3200" b="1" dirty="0" smtClean="0">
                <a:solidFill>
                  <a:srgbClr val="A69765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hu-HU" altLang="hu-HU" sz="3200" b="1" dirty="0" err="1">
                <a:solidFill>
                  <a:srgbClr val="A69765"/>
                </a:solidFill>
                <a:latin typeface="+mj-lt"/>
                <a:ea typeface="+mj-ea"/>
                <a:cs typeface="Times New Roman" panose="02020603050405020304" pitchFamily="18" charset="0"/>
              </a:rPr>
              <a:t>összkibocsátások</a:t>
            </a:r>
            <a:r>
              <a:rPr lang="hu-HU" altLang="hu-HU" sz="3200" b="1" dirty="0">
                <a:solidFill>
                  <a:srgbClr val="A69765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hu-HU" altLang="hu-HU" sz="3200" b="1" dirty="0" smtClean="0">
                <a:solidFill>
                  <a:srgbClr val="A69765"/>
                </a:solidFill>
                <a:latin typeface="+mj-lt"/>
                <a:ea typeface="+mj-ea"/>
                <a:cs typeface="Times New Roman" panose="02020603050405020304" pitchFamily="18" charset="0"/>
              </a:rPr>
              <a:t>szektoronként </a:t>
            </a:r>
            <a:endParaRPr lang="hu-HU" altLang="hu-HU" sz="3200" b="1" dirty="0">
              <a:solidFill>
                <a:srgbClr val="A69765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2706406"/>
              </p:ext>
            </p:extLst>
          </p:nvPr>
        </p:nvGraphicFramePr>
        <p:xfrm>
          <a:off x="763659" y="1692285"/>
          <a:ext cx="7377060" cy="477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668344" y="6378672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</a:t>
            </a:r>
            <a:r>
              <a:rPr lang="hu-HU" altLang="hu-HU" sz="1400" b="1" i="1" dirty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OMSZ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178236" y="1590420"/>
            <a:ext cx="663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Csökkenő tendencia</a:t>
            </a:r>
            <a:endParaRPr lang="hu-HU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53479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A69765"/>
                </a:solidFill>
                <a:cs typeface="Times New Roman" panose="02020603050405020304" pitchFamily="18" charset="0"/>
              </a:rPr>
              <a:t>Biomassza felhasználás a lakossági szektorban (TJ)</a:t>
            </a:r>
            <a:endParaRPr lang="hu-HU" sz="3200" dirty="0">
              <a:solidFill>
                <a:srgbClr val="A69765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589763"/>
              </p:ext>
            </p:extLst>
          </p:nvPr>
        </p:nvGraphicFramePr>
        <p:xfrm>
          <a:off x="959801" y="1484784"/>
          <a:ext cx="69847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96336" y="5229200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</a:t>
            </a:r>
            <a:r>
              <a:rPr lang="hu-HU" altLang="hu-HU" sz="1400" b="1" i="1" dirty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400" b="1" i="1" dirty="0" smtClean="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OMSZ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488571" cy="10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56F-52B1-48AC-BDAB-B3AEFF76303F}" type="slidenum">
              <a:rPr lang="hu-HU" smtClean="0"/>
              <a:t>9</a:t>
            </a:fld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554805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Vezetékes gáz ára a 2010-et megelőző években négyszeresére (</a:t>
            </a:r>
            <a:r>
              <a:rPr lang="hu-HU" sz="1600" dirty="0">
                <a:solidFill>
                  <a:srgbClr val="FF0000"/>
                </a:solidFill>
              </a:rPr>
              <a:t>325 Ft/10 m</a:t>
            </a:r>
            <a:r>
              <a:rPr lang="hu-HU" sz="1600" baseline="30000" dirty="0">
                <a:solidFill>
                  <a:srgbClr val="FF0000"/>
                </a:solidFill>
              </a:rPr>
              <a:t>3</a:t>
            </a:r>
            <a:r>
              <a:rPr lang="hu-HU" sz="1600" dirty="0">
                <a:solidFill>
                  <a:srgbClr val="FF0000"/>
                </a:solidFill>
              </a:rPr>
              <a:t>-ről 1150 Ft/10 m</a:t>
            </a:r>
            <a:r>
              <a:rPr lang="hu-HU" sz="1600" baseline="30000" dirty="0">
                <a:solidFill>
                  <a:srgbClr val="FF0000"/>
                </a:solidFill>
              </a:rPr>
              <a:t>3</a:t>
            </a:r>
            <a:r>
              <a:rPr lang="hu-HU" sz="1600" dirty="0">
                <a:solidFill>
                  <a:srgbClr val="FF0000"/>
                </a:solidFill>
              </a:rPr>
              <a:t>-re</a:t>
            </a:r>
            <a:r>
              <a:rPr lang="hu-HU" sz="1600" dirty="0" smtClean="0">
                <a:solidFill>
                  <a:srgbClr val="FF0000"/>
                </a:solidFill>
              </a:rPr>
              <a:t>) emelkedett,</a:t>
            </a:r>
            <a:r>
              <a:rPr lang="hu-HU" sz="1600" dirty="0">
                <a:solidFill>
                  <a:srgbClr val="FF0000"/>
                </a:solidFill>
              </a:rPr>
              <a:t> a lakosság egy része szilárd tüzelőanyag (szén/lignit, fa, biomassza, egyéb) felhasználásra váltott. Mivel utóbbiak esetén a szilárd szennyezőanyag kibocsátás jelentős, ezzel a levegő porterheltsége számottevően nőtt.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1165</Words>
  <Application>Microsoft Office PowerPoint</Application>
  <PresentationFormat>Diavetítés a képernyőre (4:3 oldalarány)</PresentationFormat>
  <Paragraphs>384</Paragraphs>
  <Slides>25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FangSong</vt:lpstr>
      <vt:lpstr>Arial</vt:lpstr>
      <vt:lpstr>Calibri</vt:lpstr>
      <vt:lpstr>Georgia</vt:lpstr>
      <vt:lpstr>Times New Roman</vt:lpstr>
      <vt:lpstr>Wingdings</vt:lpstr>
      <vt:lpstr>Beloldalak</vt:lpstr>
      <vt:lpstr>Office-téma</vt:lpstr>
      <vt:lpstr>PM10 Csökkentési Program Beszámoló  OGY Fenntartható Fejlődés Bizottság  2015. november 11.</vt:lpstr>
      <vt:lpstr>PM10 - kisméretű részecske</vt:lpstr>
      <vt:lpstr>Asztmás betegek számának alakulása hazánkban</vt:lpstr>
      <vt:lpstr>A PM szennyezés forrásai</vt:lpstr>
      <vt:lpstr>A PM szennyezettség okai</vt:lpstr>
      <vt:lpstr>PowerPoint bemutató</vt:lpstr>
      <vt:lpstr>PM2,5 koncentráció</vt:lpstr>
      <vt:lpstr>PowerPoint bemutató</vt:lpstr>
      <vt:lpstr>Biomassza felhasználás a lakossági szektorban (TJ)</vt:lpstr>
      <vt:lpstr>Lignit felhasználás a lakossági szektorban (kt)</vt:lpstr>
      <vt:lpstr>Szilárd tüzelőanyagok minőségi követelményeit meghatározó jogi szabályozás előkészítése</vt:lpstr>
      <vt:lpstr>SZEMLÉLETFORMÁLÁS: honlapok, kiadványok, plakátkampány, leporelló</vt:lpstr>
      <vt:lpstr>PM10 határértékek</vt:lpstr>
      <vt:lpstr>PM10 határértékeket túllépő állomások statisztikája</vt:lpstr>
      <vt:lpstr>Kötelezettségszegési eljárás</vt:lpstr>
      <vt:lpstr>PM10 csökkentési program</vt:lpstr>
      <vt:lpstr>PowerPoint bemutató</vt:lpstr>
      <vt:lpstr>PowerPoint bemutató</vt:lpstr>
      <vt:lpstr>PowerPoint bemutató</vt:lpstr>
      <vt:lpstr>PowerPoint bemutató</vt:lpstr>
      <vt:lpstr>PowerPoint bemutató</vt:lpstr>
      <vt:lpstr>PM10 csökkentési program – FM 2014.</vt:lpstr>
      <vt:lpstr>PM10 csökkentési program – FM 2015.</vt:lpstr>
      <vt:lpstr>PowerPoint bemutató</vt:lpstr>
      <vt:lpstr>Köszönöm megtisztelő figyelmüket!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Széles Zsuzsanna</cp:lastModifiedBy>
  <cp:revision>325</cp:revision>
  <cp:lastPrinted>2015-11-10T18:37:57Z</cp:lastPrinted>
  <dcterms:created xsi:type="dcterms:W3CDTF">2010-06-15T13:49:13Z</dcterms:created>
  <dcterms:modified xsi:type="dcterms:W3CDTF">2015-11-17T09:41:54Z</dcterms:modified>
</cp:coreProperties>
</file>